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698" r:id="rId2"/>
    <p:sldId id="699" r:id="rId3"/>
    <p:sldId id="485" r:id="rId4"/>
    <p:sldId id="584" r:id="rId5"/>
    <p:sldId id="585" r:id="rId6"/>
    <p:sldId id="586" r:id="rId7"/>
    <p:sldId id="587" r:id="rId8"/>
    <p:sldId id="588" r:id="rId9"/>
    <p:sldId id="589" r:id="rId10"/>
    <p:sldId id="590" r:id="rId11"/>
    <p:sldId id="591" r:id="rId12"/>
    <p:sldId id="592" r:id="rId13"/>
    <p:sldId id="593" r:id="rId14"/>
    <p:sldId id="701" r:id="rId15"/>
    <p:sldId id="702" r:id="rId16"/>
    <p:sldId id="628" r:id="rId17"/>
    <p:sldId id="629" r:id="rId18"/>
    <p:sldId id="630" r:id="rId19"/>
    <p:sldId id="631" r:id="rId20"/>
    <p:sldId id="632" r:id="rId21"/>
    <p:sldId id="633" r:id="rId22"/>
    <p:sldId id="634" r:id="rId23"/>
    <p:sldId id="635" r:id="rId24"/>
    <p:sldId id="636" r:id="rId25"/>
    <p:sldId id="637" r:id="rId26"/>
    <p:sldId id="638" r:id="rId27"/>
    <p:sldId id="639" r:id="rId28"/>
    <p:sldId id="640" r:id="rId29"/>
    <p:sldId id="641" r:id="rId30"/>
    <p:sldId id="642" r:id="rId31"/>
    <p:sldId id="643" r:id="rId32"/>
    <p:sldId id="644" r:id="rId33"/>
    <p:sldId id="645" r:id="rId34"/>
    <p:sldId id="646" r:id="rId35"/>
    <p:sldId id="647" r:id="rId36"/>
    <p:sldId id="648" r:id="rId37"/>
    <p:sldId id="649" r:id="rId38"/>
    <p:sldId id="650" r:id="rId39"/>
    <p:sldId id="651" r:id="rId40"/>
    <p:sldId id="671" r:id="rId41"/>
    <p:sldId id="697" r:id="rId42"/>
    <p:sldId id="691" r:id="rId43"/>
    <p:sldId id="692" r:id="rId44"/>
    <p:sldId id="693" r:id="rId45"/>
    <p:sldId id="694" r:id="rId46"/>
    <p:sldId id="695" r:id="rId47"/>
    <p:sldId id="69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748" autoAdjust="0"/>
  </p:normalViewPr>
  <p:slideViewPr>
    <p:cSldViewPr snapToGrid="0">
      <p:cViewPr varScale="1">
        <p:scale>
          <a:sx n="76" d="100"/>
          <a:sy n="76" d="100"/>
        </p:scale>
        <p:origin x="91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2-11-15T16:06:58.363"/>
    </inkml:context>
    <inkml:brush xml:id="br0">
      <inkml:brushProperty name="width" value="0.05292" units="cm"/>
      <inkml:brushProperty name="height" value="0.05292" units="cm"/>
      <inkml:brushProperty name="color" value="#C00000"/>
    </inkml:brush>
  </inkml:definitions>
  <inkml:trace contextRef="#ctx0" brushRef="#br0">8283 1786 67,'0'0'168,"0"0"-64,0 0-104,0 0-193,0 0 193,-5-15 368,5 15-217,0-2-109,0-1-19,0 2-1,0-1-3,0 2-5,0 0-4,0 0-9,0 0 4,0 0-5,0 0-10,0 0-10,-1 0-4,1 0-2,0 0 10,-2 0-7,1 0-11,1 2 11,0-1 6,0-1 0,0 3 7,0-3 9,0 0 0,0 0 0,0 0-7,0 0-20,0 2 21,0 0-3,6 1 9,3 0-6,4 1 7,1-1 1,3 0 9,3 2-9,2-3 9,1 0-3,-2 1-1,-2-2-5,0 2-1,-5-2 1,-7 1 0,-2-2-1,-1 0 7,-4 0-7,0 0 0,0 0 1,0 0 0,0 0-1,-7 0-4,-8 2 3,-12 1-9,-4 0 10,-7 1-7,-20 4 2,8 2-116,8-6-56</inkml:trace>
  <inkml:trace contextRef="#ctx0" brushRef="#br0" timeOffset="75.6966">8323 1855 64,'0'0'0</inkml:trace>
  <inkml:trace contextRef="#ctx0" brushRef="#br0" timeOffset="993.4106">9030 1812 90,'0'0'150,"0"0"-61,0 0-1,0 0-7,0 0-26,0 0-21,0 0-13,-3 0-21,3 0-8,0 0-36,0 0 9,2 0 35,4 0 2,10 0 9,5 1 4,6-1 11,10 0-6,5 0 10,7 0-14,2 0-4,1 0-5,-3 0 2,-7 0-8,-9-3 0,-6 1 1,-14 2-1,-4 0 1,-6 0 4,-3 0-5,0 0 17,0 0-18,0 0-69,-7 0-228</inkml:trace>
  <inkml:trace contextRef="#ctx0" brushRef="#br0" timeOffset="12553.1446">8435 2535 134,'0'0'256,"0"0"-82,0 0-102,0 0-7,0 0-10,0 0 32,-42-64-25,35 51 6,2 1-10,2 3 18,0 4-21,2 0-29,-1 4-26,1 1 0,-1 0-8,1 0-5,-4 1-2,0 5 15,-3 3 1,-1-2 0,4 1-1,-3-2 0,0-3-9,-2 2-4,-5 1 3,1 2-16,-3-1-5,0-1 8,-1-2 10,5-2 2,-2 0 10,9-1 1,1-1 0,4 1 1,1-1 1,0 0-2,0 2-1,7 2-18,16 2 12,11 1-1,15 1 8,23 3 6,29 2-5,44-3 0,21-2 0,8-4-1,-5-4 7,-26 0-5,-15 0-1,-29 0 0,-26 0 9,-31-4 0,-14 2-9,-4-2 8,-9 2-2,0 0-1,-11-1 51,-4 0-9,0 0-19,-9-1-28,-16 1-1,-14 3-29,-28 0-12,-30 0-20,-36 7-27,-19 6-48,-5-2-102,5-1 61,19-4 18,9-5 55,16-1 96,24 0 8,22 0 118,17 0-30,10 0-9,4 0-67,1 0-12,3 0 16,10 0-8,6 0-8,5 3 0,6-1-9,0 2 0,0 1-9,3-4 2,24-1 16,12 0 11,28 0 51,37-10 5,41-7-2,25-1 5,6-2 27,-7 6 1,-23 7-12,-16 3-33,-30 3-7,-29 1-24,-29 0-13,-15 0-8,-9 0 6,-3 0-6,-8 0 12,-7 0 50,0 0 10,-12-2-7,-29 2-66,-33 0-47,-40 0 3,-25 8-83,-17 7 30,-3-1-27,5-1-10,3 1 11,2-3-10,12 0 68,19-5 28,27-2 37,28-1 59,25-3 20,17 1-8,0-1-31,10 2 4,10 1-18,4-2-26,43 0-1,48-1 1,51-1 14,29-13 11,16-5-1,-2-4 14,-16 7 9,1-1 7,-14 6-4,-19 1-9,-22 3-11,-32 4-8,-27 0-11,-20 1-2,-15 0 23,0 1-5,-5 0-12,-5 1-9,-8 0-5,-5 0 0,-1 0 6,0 0-1,0 0-5,0 0-1,0 0 0,0 0 1,0 0 1,0 0-2,0 0 0,0 0 0,0 0-2,0 0 0,0 0 1,0 0 1,0 0 0,0 0 0,0 0 1,0 0 6,0 0-6,0 0 0,0 0 8,0 0-8,0 0 1,0 0 4,0 0-6,0 0 1,0 0-1,0 0-2,0 0-9,0 0-26,0 0-10,0 0 39,0 2 8,-1 2 0,-1-1 1,2-2 0,-1 1 1,1-2-1,0 2 6,0-2-6,0 0 5,0 0-5,0 0 6,0 0-6,0 0 0,0 0-1,0 0 1,0 0 0,0 0-1,0 0 0,0 0 0,0 0 0,0 0 0,0 0 1,0 0 0,0 0-1,0 0 0,0 0-1,0 0 1,0 0 0,0 0-1,0 0-1,0 0 1,0 1-1,0 0 2,-2 1-2,2 1 1,0-2 1,0-1 0,0 0 0,-1 1 0,1-1 1,0 0-1,0 0 0,0 0 2,0 0-2,0 0 0,0 0 0,0 0 0,0 0 0,0 0 0,0 0 0,0 0-7,-2 2 7,-1-1 0,3 1-1,-3 0 1,3 2 1,0-4-1,-3 3 1,3 0 0,-3-2 0,1 2-1,-1-1 0,1 0 2,0 0 0,2-2-2,-1 1 1,1-1 0,0 0-1,0 0 1,0 0 0,0 2-1,0-2 1,0 0-1,0 0 0,0 0 0,0 0 0,0 0 0,0 0 0,0 0 0,0 0 0,0 0 0,0 0 0,0 0 1,0 0-1,0 0-1,-2 0-6,1 3 7,-1 0 2,1-1-2,-1-2 1,2 2 0,-1-2-1,1 2 0,-2-2 1,2 1-1,0-1 0,0 1 1,0-1-1,0 0 1,0 0-1,0 0 0,-1 0 0,1 0 0,0 0 0,0 0 0,0 0 0,0 0 0,0 0 0,0 0 1,0 0 0,0 0-1,0 0 0,0 0 1,0 0 0,0 0 0,0 0 0,0 0-1,0 0 1,0 0 1,0 0-2,0 0 1,0 0-1,0 0 0,0 0 0,0 0 1,0 0-1,0 0 1,0 0-1,0 0 6,0 0-5,0 0 2,0 0 3,0 0 0,0 0-4,0 0 7,0 0-8,0 0-1,0 0 1,0 0-1,0 0 0,0 0 0,0 0 0,0 0 0,0 0 0,0 0 0,0 0 0,0 0 0,0 0-1,0 0 0,0 0 1,0 0-1,0 0 1,0 0-1,0 0 0,0 0 1,0 0 0,0 0 0,0 0-1,0 0 1,0 0 0,0 0 0,0 0 0,0 0 0,0 0 0,0 0 0,0 0 0,0 0 0,0 0 0,0 0 0,0 0 0,0 0 0,0 0 0,0 0 0,0 0 1,0 0-1,0 0 0,0 0 0,0 2 0,-2 0-33,-1 3-90,0 3 93,-7 4-79,2-2-35,1-1-142</inkml:trace>
  <inkml:trace contextRef="#ctx0" brushRef="#br0" timeOffset="21183.7865">9578 11562 46,'0'0'67,"0"0"-34,0 0 49,0 0 10,0 0-44,0 0 24,-41-14-27,40 13-18,-1 0 9,2-1-10,-1 2 3,-3-1 0,2-1-12,-1 1-11,2 1 7,-1 0-13,1 0-6,1 0-11,0 0 17,0 0 1,0 0 9,0 0-3,0 0 0,-2 0-7,2 0 0,0 0 1,0 0 7,0 0-1,0 0 2,0 0 11,0 0-14,0 0 42,-1 0-11,1 0-19,0 0-8,0 0-9,0 0 0,0 0-1,0 0 1,0 0-1,0 0 0,0 0-10,0 0-9,0 0-14,3 0 4,11 0 3,6 0-4,5-3 30,5-4 1,3-2 15,1 0-9,-2-2 11,-4 0-8,-6 4 0,-8 0-4,-4 3 1,-7 3 36,-3-1 58,0 1-27,0 1-31,0-1-27,0-1-16,-1 1 0,1-5-52,0 1-196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451437-842D-40F3-BDAF-1E10737FFBD5}" type="datetimeFigureOut">
              <a:rPr lang="en-US" smtClean="0"/>
              <a:t>8/23/2023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FC0AFF-C104-4A01-BB4A-8E8AE337E322}" type="slidenum">
              <a:rPr lang="en-US" smtClean="0"/>
              <a:t>‹#›</a:t>
            </a:fld>
            <a:endParaRPr lang="en-US"/>
          </a:p>
        </p:txBody>
      </p:sp>
    </p:spTree>
    <p:extLst>
      <p:ext uri="{BB962C8B-B14F-4D97-AF65-F5344CB8AC3E}">
        <p14:creationId xmlns:p14="http://schemas.microsoft.com/office/powerpoint/2010/main" val="3371793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aussianwaves.com/2013/07/channel-modeling-an-introduction/"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gaussianwaves.com/2018/09/introduction-to-intersymbol-interference-isi/"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https://www.geeksforgeeks.org/modes-of-radio-wave-propagation-in-wireless-communication/</a:t>
            </a:r>
            <a:endParaRPr lang="en-US" dirty="0"/>
          </a:p>
        </p:txBody>
      </p:sp>
      <p:sp>
        <p:nvSpPr>
          <p:cNvPr id="4" name="Slide Number Placeholder 3"/>
          <p:cNvSpPr>
            <a:spLocks noGrp="1"/>
          </p:cNvSpPr>
          <p:nvPr>
            <p:ph type="sldNum" sz="quarter" idx="10"/>
          </p:nvPr>
        </p:nvSpPr>
        <p:spPr/>
        <p:txBody>
          <a:bodyPr/>
          <a:lstStyle/>
          <a:p>
            <a:fld id="{03FC0AFF-C104-4A01-BB4A-8E8AE337E322}" type="slidenum">
              <a:rPr lang="en-US" smtClean="0"/>
              <a:t>4</a:t>
            </a:fld>
            <a:endParaRPr lang="en-US"/>
          </a:p>
        </p:txBody>
      </p:sp>
    </p:spTree>
    <p:extLst>
      <p:ext uri="{BB962C8B-B14F-4D97-AF65-F5344CB8AC3E}">
        <p14:creationId xmlns:p14="http://schemas.microsoft.com/office/powerpoint/2010/main" val="2509672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FC0AFF-C104-4A01-BB4A-8E8AE337E322}" type="slidenum">
              <a:rPr lang="en-US" smtClean="0"/>
              <a:t>27</a:t>
            </a:fld>
            <a:endParaRPr lang="en-US"/>
          </a:p>
        </p:txBody>
      </p:sp>
    </p:spTree>
    <p:extLst>
      <p:ext uri="{BB962C8B-B14F-4D97-AF65-F5344CB8AC3E}">
        <p14:creationId xmlns:p14="http://schemas.microsoft.com/office/powerpoint/2010/main" val="448867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https://mucertification.com/topic/2-2-b-parameters-of-mobile-multipath-channels/</a:t>
            </a:r>
            <a:endParaRPr lang="en-US" dirty="0"/>
          </a:p>
        </p:txBody>
      </p:sp>
      <p:sp>
        <p:nvSpPr>
          <p:cNvPr id="4" name="Slide Number Placeholder 3"/>
          <p:cNvSpPr>
            <a:spLocks noGrp="1"/>
          </p:cNvSpPr>
          <p:nvPr>
            <p:ph type="sldNum" sz="quarter" idx="10"/>
          </p:nvPr>
        </p:nvSpPr>
        <p:spPr/>
        <p:txBody>
          <a:bodyPr/>
          <a:lstStyle/>
          <a:p>
            <a:fld id="{03FC0AFF-C104-4A01-BB4A-8E8AE337E322}" type="slidenum">
              <a:rPr lang="en-US" smtClean="0"/>
              <a:t>41</a:t>
            </a:fld>
            <a:endParaRPr lang="en-US"/>
          </a:p>
        </p:txBody>
      </p:sp>
    </p:spTree>
    <p:extLst>
      <p:ext uri="{BB962C8B-B14F-4D97-AF65-F5344CB8AC3E}">
        <p14:creationId xmlns:p14="http://schemas.microsoft.com/office/powerpoint/2010/main" val="2977495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rPr>
              <a:t>Foliage -plant leaves collectively.</a:t>
            </a:r>
            <a:endParaRPr lang="en-US"/>
          </a:p>
        </p:txBody>
      </p:sp>
      <p:sp>
        <p:nvSpPr>
          <p:cNvPr id="4" name="Slide Number Placeholder 3"/>
          <p:cNvSpPr>
            <a:spLocks noGrp="1"/>
          </p:cNvSpPr>
          <p:nvPr>
            <p:ph type="sldNum" sz="quarter" idx="10"/>
          </p:nvPr>
        </p:nvSpPr>
        <p:spPr/>
        <p:txBody>
          <a:bodyPr/>
          <a:lstStyle/>
          <a:p>
            <a:fld id="{18828CD4-D687-4277-923A-2CCA478A1D6A}" type="slidenum">
              <a:rPr lang="en-US" smtClean="0"/>
              <a:t>7</a:t>
            </a:fld>
            <a:endParaRPr lang="en-US"/>
          </a:p>
        </p:txBody>
      </p:sp>
    </p:spTree>
    <p:extLst>
      <p:ext uri="{BB962C8B-B14F-4D97-AF65-F5344CB8AC3E}">
        <p14:creationId xmlns:p14="http://schemas.microsoft.com/office/powerpoint/2010/main" val="2169489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https://mucertification.com/topic/2-2-b-parameters-of-mobile-multipath-channels/</a:t>
            </a:r>
            <a:endParaRPr lang="en-US" dirty="0"/>
          </a:p>
        </p:txBody>
      </p:sp>
      <p:sp>
        <p:nvSpPr>
          <p:cNvPr id="4" name="Slide Number Placeholder 3"/>
          <p:cNvSpPr>
            <a:spLocks noGrp="1"/>
          </p:cNvSpPr>
          <p:nvPr>
            <p:ph type="sldNum" sz="quarter" idx="10"/>
          </p:nvPr>
        </p:nvSpPr>
        <p:spPr/>
        <p:txBody>
          <a:bodyPr/>
          <a:lstStyle/>
          <a:p>
            <a:fld id="{03FC0AFF-C104-4A01-BB4A-8E8AE337E322}" type="slidenum">
              <a:rPr lang="en-US" smtClean="0"/>
              <a:t>16</a:t>
            </a:fld>
            <a:endParaRPr lang="en-US"/>
          </a:p>
        </p:txBody>
      </p:sp>
    </p:spTree>
    <p:extLst>
      <p:ext uri="{BB962C8B-B14F-4D97-AF65-F5344CB8AC3E}">
        <p14:creationId xmlns:p14="http://schemas.microsoft.com/office/powerpoint/2010/main" val="3416171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ill Sans MT" panose="020B0502020104020203" pitchFamily="34" charset="0"/>
              </a:rPr>
              <a:t>A transmitted symbol can be received multiple times at the receiver, more or less as an "echo" effect. This echo is what we call "Delay Spread".</a:t>
            </a:r>
          </a:p>
          <a:p>
            <a:endParaRPr lang="en-US" dirty="0"/>
          </a:p>
        </p:txBody>
      </p:sp>
      <p:sp>
        <p:nvSpPr>
          <p:cNvPr id="4" name="Slide Number Placeholder 3"/>
          <p:cNvSpPr>
            <a:spLocks noGrp="1"/>
          </p:cNvSpPr>
          <p:nvPr>
            <p:ph type="sldNum" sz="quarter" idx="5"/>
          </p:nvPr>
        </p:nvSpPr>
        <p:spPr/>
        <p:txBody>
          <a:bodyPr/>
          <a:lstStyle/>
          <a:p>
            <a:fld id="{03FC0AFF-C104-4A01-BB4A-8E8AE337E322}" type="slidenum">
              <a:rPr lang="en-US" smtClean="0"/>
              <a:t>17</a:t>
            </a:fld>
            <a:endParaRPr lang="en-US"/>
          </a:p>
        </p:txBody>
      </p:sp>
    </p:spTree>
    <p:extLst>
      <p:ext uri="{BB962C8B-B14F-4D97-AF65-F5344CB8AC3E}">
        <p14:creationId xmlns:p14="http://schemas.microsoft.com/office/powerpoint/2010/main" val="3518199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smeared</a:t>
            </a:r>
          </a:p>
        </p:txBody>
      </p:sp>
      <p:sp>
        <p:nvSpPr>
          <p:cNvPr id="4" name="Slide Number Placeholder 3"/>
          <p:cNvSpPr>
            <a:spLocks noGrp="1"/>
          </p:cNvSpPr>
          <p:nvPr>
            <p:ph type="sldNum" sz="quarter" idx="5"/>
          </p:nvPr>
        </p:nvSpPr>
        <p:spPr/>
        <p:txBody>
          <a:bodyPr/>
          <a:lstStyle/>
          <a:p>
            <a:fld id="{03FC0AFF-C104-4A01-BB4A-8E8AE337E322}" type="slidenum">
              <a:rPr lang="en-US" smtClean="0"/>
              <a:t>18</a:t>
            </a:fld>
            <a:endParaRPr lang="en-US"/>
          </a:p>
        </p:txBody>
      </p:sp>
    </p:spTree>
    <p:extLst>
      <p:ext uri="{BB962C8B-B14F-4D97-AF65-F5344CB8AC3E}">
        <p14:creationId xmlns:p14="http://schemas.microsoft.com/office/powerpoint/2010/main" val="1035827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impulse response is the reaction of any dynamic system in response to some external change. It describes the reaction of the system as a function of time</a:t>
            </a:r>
            <a:endParaRPr lang="en-US" dirty="0"/>
          </a:p>
        </p:txBody>
      </p:sp>
      <p:sp>
        <p:nvSpPr>
          <p:cNvPr id="4" name="Slide Number Placeholder 3"/>
          <p:cNvSpPr>
            <a:spLocks noGrp="1"/>
          </p:cNvSpPr>
          <p:nvPr>
            <p:ph type="sldNum" sz="quarter" idx="10"/>
          </p:nvPr>
        </p:nvSpPr>
        <p:spPr/>
        <p:txBody>
          <a:bodyPr/>
          <a:lstStyle/>
          <a:p>
            <a:fld id="{03FC0AFF-C104-4A01-BB4A-8E8AE337E322}" type="slidenum">
              <a:rPr lang="en-US" smtClean="0"/>
              <a:t>19</a:t>
            </a:fld>
            <a:endParaRPr lang="en-US"/>
          </a:p>
        </p:txBody>
      </p:sp>
    </p:spTree>
    <p:extLst>
      <p:ext uri="{BB962C8B-B14F-4D97-AF65-F5344CB8AC3E}">
        <p14:creationId xmlns:p14="http://schemas.microsoft.com/office/powerpoint/2010/main" val="907489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multipath channel can be characterized in multiple ways for deterministic modeling and </a:t>
            </a:r>
            <a:r>
              <a:rPr lang="en-US" sz="1200" b="1" i="1" kern="1200" dirty="0" smtClean="0">
                <a:solidFill>
                  <a:schemeClr val="tx1"/>
                </a:solidFill>
                <a:effectLst/>
                <a:latin typeface="+mn-lt"/>
                <a:ea typeface="+mn-ea"/>
                <a:cs typeface="+mn-cs"/>
              </a:rPr>
              <a:t>power delay profile (PDP)</a:t>
            </a:r>
            <a:r>
              <a:rPr lang="en-US" sz="1200" b="0" i="0" kern="1200" dirty="0" smtClean="0">
                <a:solidFill>
                  <a:schemeClr val="tx1"/>
                </a:solidFill>
                <a:effectLst/>
                <a:latin typeface="+mn-lt"/>
                <a:ea typeface="+mn-ea"/>
                <a:cs typeface="+mn-cs"/>
              </a:rPr>
              <a:t> is one such measure. In a typical PDP plot, the signal power on each </a:t>
            </a:r>
            <a:r>
              <a:rPr lang="en-US" sz="1200" b="0" i="0" u="none" strike="noStrike" kern="1200" dirty="0" smtClean="0">
                <a:solidFill>
                  <a:schemeClr val="tx1"/>
                </a:solidFill>
                <a:effectLst/>
                <a:latin typeface="+mn-lt"/>
                <a:ea typeface="+mn-ea"/>
                <a:cs typeface="+mn-cs"/>
                <a:hlinkClick r:id="rId3"/>
              </a:rPr>
              <a:t>multipath</a:t>
            </a:r>
            <a:r>
              <a:rPr lang="en-US" sz="1200" b="0" i="0" kern="1200" dirty="0" smtClean="0">
                <a:solidFill>
                  <a:schemeClr val="tx1"/>
                </a:solidFill>
                <a:effectLst/>
                <a:latin typeface="+mn-lt"/>
                <a:ea typeface="+mn-ea"/>
                <a:cs typeface="+mn-cs"/>
              </a:rPr>
              <a:t> is plotted against their respective propagation delays. A sample power delay profile plot, indicates how a transmitted pulse gets received at the receiver with different signal strengths as it travels through a multipath channel with different propagation delays. </a:t>
            </a:r>
          </a:p>
          <a:p>
            <a:r>
              <a:rPr lang="en-US" sz="1200" b="0" i="0" kern="1200" dirty="0" smtClean="0">
                <a:solidFill>
                  <a:schemeClr val="tx1"/>
                </a:solidFill>
                <a:effectLst/>
                <a:latin typeface="+mn-lt"/>
                <a:ea typeface="+mn-ea"/>
                <a:cs typeface="+mn-cs"/>
              </a:rPr>
              <a:t>Knowledge of the delay spread is essential in system design for determining the trade-off between the symbol rate of the system and the complexity of the equalizers at the receiver. The ratio of RMS delay spread () and symbol time duration () quantifies the strength of </a:t>
            </a:r>
            <a:r>
              <a:rPr lang="en-US" sz="1200" b="0" i="0" u="none" strike="noStrike" kern="1200" dirty="0" err="1" smtClean="0">
                <a:solidFill>
                  <a:schemeClr val="tx1"/>
                </a:solidFill>
                <a:effectLst/>
                <a:latin typeface="+mn-lt"/>
                <a:ea typeface="+mn-ea"/>
                <a:cs typeface="+mn-cs"/>
                <a:hlinkClick r:id="rId4"/>
              </a:rPr>
              <a:t>intersymbol</a:t>
            </a:r>
            <a:r>
              <a:rPr lang="en-US" sz="1200" b="0" i="0" u="none" strike="noStrike" kern="1200" dirty="0" smtClean="0">
                <a:solidFill>
                  <a:schemeClr val="tx1"/>
                </a:solidFill>
                <a:effectLst/>
                <a:latin typeface="+mn-lt"/>
                <a:ea typeface="+mn-ea"/>
                <a:cs typeface="+mn-cs"/>
                <a:hlinkClick r:id="rId4"/>
              </a:rPr>
              <a:t> interference (ISI)</a:t>
            </a:r>
            <a:r>
              <a:rPr lang="en-US" sz="1200" b="0" i="0" kern="1200" dirty="0" smtClean="0">
                <a:solidFill>
                  <a:schemeClr val="tx1"/>
                </a:solidFill>
                <a:effectLst/>
                <a:latin typeface="+mn-lt"/>
                <a:ea typeface="+mn-ea"/>
                <a:cs typeface="+mn-cs"/>
              </a:rPr>
              <a:t>. Typically, when the symbol time period is greater than 10 times the RMS delay spread, no ISI equalizer is needed in the receiver. The RMS delay spread obtained from the PDP must be compared with the symbol duration to arrive at this conclusion.</a:t>
            </a:r>
            <a:endParaRPr lang="en-US" dirty="0"/>
          </a:p>
        </p:txBody>
      </p:sp>
      <p:sp>
        <p:nvSpPr>
          <p:cNvPr id="4" name="Slide Number Placeholder 3"/>
          <p:cNvSpPr>
            <a:spLocks noGrp="1"/>
          </p:cNvSpPr>
          <p:nvPr>
            <p:ph type="sldNum" sz="quarter" idx="10"/>
          </p:nvPr>
        </p:nvSpPr>
        <p:spPr/>
        <p:txBody>
          <a:bodyPr/>
          <a:lstStyle/>
          <a:p>
            <a:fld id="{03FC0AFF-C104-4A01-BB4A-8E8AE337E322}" type="slidenum">
              <a:rPr lang="en-US" smtClean="0"/>
              <a:t>21</a:t>
            </a:fld>
            <a:endParaRPr lang="en-US"/>
          </a:p>
        </p:txBody>
      </p:sp>
    </p:spTree>
    <p:extLst>
      <p:ext uri="{BB962C8B-B14F-4D97-AF65-F5344CB8AC3E}">
        <p14:creationId xmlns:p14="http://schemas.microsoft.com/office/powerpoint/2010/main" val="3194513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channel output  can be expressed as the convolution of input signal  and the channel impulse response , plus some noise </a:t>
            </a:r>
            <a:r>
              <a:rPr lang="en-US"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mn-lt"/>
                <a:ea typeface="+mn-ea"/>
                <a:cs typeface="+mn-cs"/>
              </a:rPr>
              <a:t>The impulse response</a:t>
            </a:r>
            <a:r>
              <a:rPr lang="en-US" sz="1200" b="0" i="0" kern="1200" baseline="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can be thought of as an "influence function": how a point of input influences output.</a:t>
            </a:r>
            <a:endParaRPr lang="en-US" smtClean="0"/>
          </a:p>
          <a:p>
            <a:endParaRPr lang="en-US" dirty="0"/>
          </a:p>
        </p:txBody>
      </p:sp>
      <p:sp>
        <p:nvSpPr>
          <p:cNvPr id="4" name="Slide Number Placeholder 3"/>
          <p:cNvSpPr>
            <a:spLocks noGrp="1"/>
          </p:cNvSpPr>
          <p:nvPr>
            <p:ph type="sldNum" sz="quarter" idx="10"/>
          </p:nvPr>
        </p:nvSpPr>
        <p:spPr/>
        <p:txBody>
          <a:bodyPr/>
          <a:lstStyle/>
          <a:p>
            <a:fld id="{03FC0AFF-C104-4A01-BB4A-8E8AE337E322}" type="slidenum">
              <a:rPr lang="en-US" smtClean="0"/>
              <a:t>25</a:t>
            </a:fld>
            <a:endParaRPr lang="en-US"/>
          </a:p>
        </p:txBody>
      </p:sp>
    </p:spTree>
    <p:extLst>
      <p:ext uri="{BB962C8B-B14F-4D97-AF65-F5344CB8AC3E}">
        <p14:creationId xmlns:p14="http://schemas.microsoft.com/office/powerpoint/2010/main" val="126781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impulse response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can be thought of as an "influence function": how a point of input influences output.</a:t>
            </a:r>
            <a:endParaRPr lang="en-US" dirty="0"/>
          </a:p>
        </p:txBody>
      </p:sp>
      <p:sp>
        <p:nvSpPr>
          <p:cNvPr id="4" name="Slide Number Placeholder 3"/>
          <p:cNvSpPr>
            <a:spLocks noGrp="1"/>
          </p:cNvSpPr>
          <p:nvPr>
            <p:ph type="sldNum" sz="quarter" idx="10"/>
          </p:nvPr>
        </p:nvSpPr>
        <p:spPr/>
        <p:txBody>
          <a:bodyPr/>
          <a:lstStyle/>
          <a:p>
            <a:fld id="{03FC0AFF-C104-4A01-BB4A-8E8AE337E322}" type="slidenum">
              <a:rPr lang="en-US" smtClean="0"/>
              <a:t>26</a:t>
            </a:fld>
            <a:endParaRPr lang="en-US"/>
          </a:p>
        </p:txBody>
      </p:sp>
    </p:spTree>
    <p:extLst>
      <p:ext uri="{BB962C8B-B14F-4D97-AF65-F5344CB8AC3E}">
        <p14:creationId xmlns:p14="http://schemas.microsoft.com/office/powerpoint/2010/main" val="2258180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443FC9-0EDA-442D-82A7-4DCFA0167D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3361335C-6FFF-4D13-BF92-F0A7C6F3D5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195F1F87-17FE-4EE1-9E9E-85E5AEB7A3BB}"/>
              </a:ext>
            </a:extLst>
          </p:cNvPr>
          <p:cNvSpPr>
            <a:spLocks noGrp="1"/>
          </p:cNvSpPr>
          <p:nvPr>
            <p:ph type="dt" sz="half" idx="10"/>
          </p:nvPr>
        </p:nvSpPr>
        <p:spPr/>
        <p:txBody>
          <a:bodyPr/>
          <a:lstStyle/>
          <a:p>
            <a:fld id="{423212EF-8D8E-42B3-943A-561354719818}" type="datetimeFigureOut">
              <a:rPr lang="en-US" smtClean="0"/>
              <a:t>8/23/2023</a:t>
            </a:fld>
            <a:endParaRPr lang="en-US"/>
          </a:p>
        </p:txBody>
      </p:sp>
      <p:sp>
        <p:nvSpPr>
          <p:cNvPr id="5" name="Footer Placeholder 4">
            <a:extLst>
              <a:ext uri="{FF2B5EF4-FFF2-40B4-BE49-F238E27FC236}">
                <a16:creationId xmlns="" xmlns:a16="http://schemas.microsoft.com/office/drawing/2014/main" id="{E69B0E3C-D0BA-4C18-8736-147FC41E8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23330B6-1409-4DD7-9FEE-04CD12DFD259}"/>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1584871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C7D310-5C5D-4768-8D8A-4ABB6BBB70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B6F8EAD-2D56-4681-9F4E-CFAF115B1C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2085251-6381-4273-9F7F-7DE84E56C7DF}"/>
              </a:ext>
            </a:extLst>
          </p:cNvPr>
          <p:cNvSpPr>
            <a:spLocks noGrp="1"/>
          </p:cNvSpPr>
          <p:nvPr>
            <p:ph type="dt" sz="half" idx="10"/>
          </p:nvPr>
        </p:nvSpPr>
        <p:spPr/>
        <p:txBody>
          <a:bodyPr/>
          <a:lstStyle/>
          <a:p>
            <a:fld id="{423212EF-8D8E-42B3-943A-561354719818}" type="datetimeFigureOut">
              <a:rPr lang="en-US" smtClean="0"/>
              <a:t>8/23/2023</a:t>
            </a:fld>
            <a:endParaRPr lang="en-US"/>
          </a:p>
        </p:txBody>
      </p:sp>
      <p:sp>
        <p:nvSpPr>
          <p:cNvPr id="5" name="Footer Placeholder 4">
            <a:extLst>
              <a:ext uri="{FF2B5EF4-FFF2-40B4-BE49-F238E27FC236}">
                <a16:creationId xmlns="" xmlns:a16="http://schemas.microsoft.com/office/drawing/2014/main" id="{6C2CE25A-D425-4027-B1F5-1650B115D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2AAA0F9-61AF-406B-BA0F-497EEACE5379}"/>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386103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254663CF-10B8-4D9A-98BB-1D813D3897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1A691DD2-9957-4B97-AAC5-1D3027FDA0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912A7E9-B929-463A-B9CB-5E8CA90AF6DF}"/>
              </a:ext>
            </a:extLst>
          </p:cNvPr>
          <p:cNvSpPr>
            <a:spLocks noGrp="1"/>
          </p:cNvSpPr>
          <p:nvPr>
            <p:ph type="dt" sz="half" idx="10"/>
          </p:nvPr>
        </p:nvSpPr>
        <p:spPr/>
        <p:txBody>
          <a:bodyPr/>
          <a:lstStyle/>
          <a:p>
            <a:fld id="{423212EF-8D8E-42B3-943A-561354719818}" type="datetimeFigureOut">
              <a:rPr lang="en-US" smtClean="0"/>
              <a:t>8/23/2023</a:t>
            </a:fld>
            <a:endParaRPr lang="en-US"/>
          </a:p>
        </p:txBody>
      </p:sp>
      <p:sp>
        <p:nvSpPr>
          <p:cNvPr id="5" name="Footer Placeholder 4">
            <a:extLst>
              <a:ext uri="{FF2B5EF4-FFF2-40B4-BE49-F238E27FC236}">
                <a16:creationId xmlns="" xmlns:a16="http://schemas.microsoft.com/office/drawing/2014/main" id="{A1B71267-010E-45B0-BDA1-5A3617B5E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63CC9EB-D2A5-45BF-A096-8FFE3F59E205}"/>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783358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E2172C-65BE-4D9A-A396-AE10D8123448}"/>
              </a:ext>
            </a:extLst>
          </p:cNvPr>
          <p:cNvSpPr>
            <a:spLocks noGrp="1"/>
          </p:cNvSpPr>
          <p:nvPr>
            <p:ph type="title" hasCustomPrompt="1"/>
          </p:nvPr>
        </p:nvSpPr>
        <p:spPr/>
        <p:txBody>
          <a:bodyPr/>
          <a:lstStyle>
            <a:lvl1pPr>
              <a:defRPr b="1">
                <a:latin typeface="Gill Sans MT" panose="020B0502020104020203" pitchFamily="34" charset="0"/>
              </a:defRPr>
            </a:lvl1pPr>
          </a:lstStyle>
          <a:p>
            <a:r>
              <a:rPr lang="en-US" dirty="0" smtClean="0"/>
              <a:t>CLICK TO EDIT MASTER TITLE STYLE</a:t>
            </a:r>
            <a:endParaRPr lang="en-US" dirty="0"/>
          </a:p>
        </p:txBody>
      </p:sp>
      <p:sp>
        <p:nvSpPr>
          <p:cNvPr id="3" name="Content Placeholder 2">
            <a:extLst>
              <a:ext uri="{FF2B5EF4-FFF2-40B4-BE49-F238E27FC236}">
                <a16:creationId xmlns="" xmlns:a16="http://schemas.microsoft.com/office/drawing/2014/main" id="{11505607-C9CF-4A0E-BC6B-2CD4E18EE3EC}"/>
              </a:ext>
            </a:extLst>
          </p:cNvPr>
          <p:cNvSpPr>
            <a:spLocks noGrp="1"/>
          </p:cNvSpPr>
          <p:nvPr>
            <p:ph idx="1"/>
          </p:nvPr>
        </p:nvSpPr>
        <p:spPr/>
        <p:txBody>
          <a:bodyPr>
            <a:normAutofit/>
          </a:bodyPr>
          <a:lstStyle>
            <a:lvl1pPr marL="228600" indent="-228600">
              <a:buFont typeface="Wingdings" panose="05000000000000000000" pitchFamily="2" charset="2"/>
              <a:buChar char="ü"/>
              <a:defRPr sz="2200">
                <a:latin typeface="Gill Sans MT" panose="020B0502020104020203" pitchFamily="34" charset="0"/>
              </a:defRPr>
            </a:lvl1pPr>
            <a:lvl2pPr marL="685800" indent="-228600">
              <a:buFont typeface="Gill Sans MT" panose="020B0502020104020203" pitchFamily="34" charset="0"/>
              <a:buChar char="—"/>
              <a:defRPr sz="2200">
                <a:latin typeface="Gill Sans MT" panose="020B0502020104020203" pitchFamily="34" charset="0"/>
              </a:defRPr>
            </a:lvl2pPr>
            <a:lvl3pPr>
              <a:defRPr sz="2200">
                <a:latin typeface="Gill Sans MT" panose="020B0502020104020203" pitchFamily="34" charset="0"/>
              </a:defRPr>
            </a:lvl3pPr>
            <a:lvl4pPr>
              <a:defRPr sz="2200">
                <a:latin typeface="Gill Sans MT" panose="020B0502020104020203" pitchFamily="34" charset="0"/>
              </a:defRPr>
            </a:lvl4pPr>
            <a:lvl5pPr>
              <a:defRPr sz="2200">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8C8E3F22-5736-465C-BC80-5D0146073DC9}"/>
              </a:ext>
            </a:extLst>
          </p:cNvPr>
          <p:cNvSpPr>
            <a:spLocks noGrp="1"/>
          </p:cNvSpPr>
          <p:nvPr>
            <p:ph type="dt" sz="half" idx="10"/>
          </p:nvPr>
        </p:nvSpPr>
        <p:spPr/>
        <p:txBody>
          <a:bodyPr/>
          <a:lstStyle/>
          <a:p>
            <a:fld id="{423212EF-8D8E-42B3-943A-561354719818}" type="datetimeFigureOut">
              <a:rPr lang="en-US" smtClean="0"/>
              <a:t>8/23/2023</a:t>
            </a:fld>
            <a:endParaRPr lang="en-US"/>
          </a:p>
        </p:txBody>
      </p:sp>
      <p:sp>
        <p:nvSpPr>
          <p:cNvPr id="5" name="Footer Placeholder 4">
            <a:extLst>
              <a:ext uri="{FF2B5EF4-FFF2-40B4-BE49-F238E27FC236}">
                <a16:creationId xmlns="" xmlns:a16="http://schemas.microsoft.com/office/drawing/2014/main" id="{3E4D3B69-F24F-44B4-BE1B-AACA5DBC9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36F6D17-34B4-415F-B451-1EE516457C91}"/>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808306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73CA93-7E97-4481-8BAB-1ADD3E5470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89CBD19-D97C-4AB3-9A7E-DB82EACAC6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C32E3611-8A83-4CD7-9394-66379B94AE97}"/>
              </a:ext>
            </a:extLst>
          </p:cNvPr>
          <p:cNvSpPr>
            <a:spLocks noGrp="1"/>
          </p:cNvSpPr>
          <p:nvPr>
            <p:ph type="dt" sz="half" idx="10"/>
          </p:nvPr>
        </p:nvSpPr>
        <p:spPr/>
        <p:txBody>
          <a:bodyPr/>
          <a:lstStyle/>
          <a:p>
            <a:fld id="{423212EF-8D8E-42B3-943A-561354719818}" type="datetimeFigureOut">
              <a:rPr lang="en-US" smtClean="0"/>
              <a:t>8/23/2023</a:t>
            </a:fld>
            <a:endParaRPr lang="en-US"/>
          </a:p>
        </p:txBody>
      </p:sp>
      <p:sp>
        <p:nvSpPr>
          <p:cNvPr id="5" name="Footer Placeholder 4">
            <a:extLst>
              <a:ext uri="{FF2B5EF4-FFF2-40B4-BE49-F238E27FC236}">
                <a16:creationId xmlns="" xmlns:a16="http://schemas.microsoft.com/office/drawing/2014/main" id="{47A44C8A-F4DB-4730-A76C-87D4A77AF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89ECA79-662A-4676-9E1B-88B29F2229DF}"/>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4198426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9FF9D1-2F2B-4FFC-8460-712C2807F68D}"/>
              </a:ext>
            </a:extLst>
          </p:cNvPr>
          <p:cNvSpPr>
            <a:spLocks noGrp="1"/>
          </p:cNvSpPr>
          <p:nvPr>
            <p:ph type="title" hasCustomPrompt="1"/>
          </p:nvPr>
        </p:nvSpPr>
        <p:spPr/>
        <p:txBody>
          <a:bodyPr/>
          <a:lstStyle>
            <a:lvl1pPr>
              <a:defRPr b="1">
                <a:latin typeface="Gill Sans MT" panose="020B0502020104020203" pitchFamily="34" charset="0"/>
              </a:defRPr>
            </a:lvl1pPr>
          </a:lstStyle>
          <a:p>
            <a:r>
              <a:rPr lang="en-US" dirty="0" smtClean="0"/>
              <a:t>CLICK TO EDIT MASTER TITLE STYLE</a:t>
            </a:r>
            <a:endParaRPr lang="en-US" dirty="0"/>
          </a:p>
        </p:txBody>
      </p:sp>
      <p:sp>
        <p:nvSpPr>
          <p:cNvPr id="3" name="Content Placeholder 2">
            <a:extLst>
              <a:ext uri="{FF2B5EF4-FFF2-40B4-BE49-F238E27FC236}">
                <a16:creationId xmlns="" xmlns:a16="http://schemas.microsoft.com/office/drawing/2014/main" id="{D677D02E-3EE0-449F-8C1A-0ADD8978B142}"/>
              </a:ext>
            </a:extLst>
          </p:cNvPr>
          <p:cNvSpPr>
            <a:spLocks noGrp="1"/>
          </p:cNvSpPr>
          <p:nvPr>
            <p:ph sz="half" idx="1"/>
          </p:nvPr>
        </p:nvSpPr>
        <p:spPr>
          <a:xfrm>
            <a:off x="838200" y="1825625"/>
            <a:ext cx="5181600" cy="4351338"/>
          </a:xfrm>
        </p:spPr>
        <p:txBody>
          <a:bodyPr>
            <a:normAutofit/>
          </a:bodyPr>
          <a:lstStyle>
            <a:lvl1pPr marL="228600" indent="-228600">
              <a:buFont typeface="Wingdings" panose="05000000000000000000" pitchFamily="2" charset="2"/>
              <a:buChar char="ü"/>
              <a:defRPr sz="2400">
                <a:latin typeface="Gill Sans MT" panose="020B0502020104020203" pitchFamily="34" charset="0"/>
              </a:defRPr>
            </a:lvl1pPr>
            <a:lvl2pPr marL="685800" indent="-228600">
              <a:buFont typeface="Calibri" panose="020F0502020204030204" pitchFamily="34" charset="0"/>
              <a:buChar char="—"/>
              <a:defRPr sz="2400">
                <a:latin typeface="Gill Sans MT" panose="020B0502020104020203" pitchFamily="34" charset="0"/>
              </a:defRPr>
            </a:lvl2pPr>
            <a:lvl3pPr>
              <a:defRPr sz="2400">
                <a:latin typeface="Gill Sans MT" panose="020B0502020104020203" pitchFamily="34" charset="0"/>
              </a:defRPr>
            </a:lvl3pPr>
            <a:lvl4pPr>
              <a:defRPr sz="2400">
                <a:latin typeface="Gill Sans MT" panose="020B0502020104020203" pitchFamily="34" charset="0"/>
              </a:defRPr>
            </a:lvl4pPr>
            <a:lvl5pPr>
              <a:defRPr sz="2400">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 xmlns:a16="http://schemas.microsoft.com/office/drawing/2014/main" id="{75632D4E-2BCF-4779-8225-60CB9DBD8B86}"/>
              </a:ext>
            </a:extLst>
          </p:cNvPr>
          <p:cNvSpPr>
            <a:spLocks noGrp="1"/>
          </p:cNvSpPr>
          <p:nvPr>
            <p:ph sz="half" idx="2"/>
          </p:nvPr>
        </p:nvSpPr>
        <p:spPr>
          <a:xfrm>
            <a:off x="6172200" y="1825625"/>
            <a:ext cx="5181600" cy="4351338"/>
          </a:xfrm>
        </p:spPr>
        <p:txBody>
          <a:bodyPr>
            <a:normAutofit/>
          </a:bodyPr>
          <a:lstStyle>
            <a:lvl1pPr>
              <a:defRPr sz="2400">
                <a:latin typeface="Gill Sans MT" panose="020B0502020104020203" pitchFamily="34" charset="0"/>
              </a:defRPr>
            </a:lvl1pPr>
            <a:lvl2pPr>
              <a:defRPr sz="2400">
                <a:latin typeface="Gill Sans MT" panose="020B0502020104020203" pitchFamily="34" charset="0"/>
              </a:defRPr>
            </a:lvl2pPr>
            <a:lvl3pPr>
              <a:defRPr sz="2400">
                <a:latin typeface="Gill Sans MT" panose="020B0502020104020203" pitchFamily="34" charset="0"/>
              </a:defRPr>
            </a:lvl3pPr>
            <a:lvl4pPr>
              <a:defRPr sz="2400">
                <a:latin typeface="Gill Sans MT" panose="020B0502020104020203" pitchFamily="34" charset="0"/>
              </a:defRPr>
            </a:lvl4pPr>
            <a:lvl5pPr>
              <a:defRPr sz="2400">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 xmlns:a16="http://schemas.microsoft.com/office/drawing/2014/main" id="{04B202ED-4477-4DE7-9899-2EC8C445B19D}"/>
              </a:ext>
            </a:extLst>
          </p:cNvPr>
          <p:cNvSpPr>
            <a:spLocks noGrp="1"/>
          </p:cNvSpPr>
          <p:nvPr>
            <p:ph type="dt" sz="half" idx="10"/>
          </p:nvPr>
        </p:nvSpPr>
        <p:spPr/>
        <p:txBody>
          <a:bodyPr/>
          <a:lstStyle/>
          <a:p>
            <a:fld id="{423212EF-8D8E-42B3-943A-561354719818}" type="datetimeFigureOut">
              <a:rPr lang="en-US" smtClean="0"/>
              <a:t>8/23/2023</a:t>
            </a:fld>
            <a:endParaRPr lang="en-US"/>
          </a:p>
        </p:txBody>
      </p:sp>
      <p:sp>
        <p:nvSpPr>
          <p:cNvPr id="6" name="Footer Placeholder 5">
            <a:extLst>
              <a:ext uri="{FF2B5EF4-FFF2-40B4-BE49-F238E27FC236}">
                <a16:creationId xmlns="" xmlns:a16="http://schemas.microsoft.com/office/drawing/2014/main" id="{A926A77F-93A6-4C2E-B6F9-94CEC766E6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CBFF072-86D8-43AE-B885-3D70FE03CB97}"/>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764773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9D43A9-6647-4353-AAFF-F216DFCCB0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53B1608C-300C-4CBE-AE71-E025C1F4D3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AB7AC77C-2399-42B0-ABA9-D6EB3592D0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A61B677-7C59-4EC1-8AA1-0303C1511A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4308507B-3193-4556-84B9-8028616A65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39F1E94E-627F-47E7-A87F-0F79D4CF9E43}"/>
              </a:ext>
            </a:extLst>
          </p:cNvPr>
          <p:cNvSpPr>
            <a:spLocks noGrp="1"/>
          </p:cNvSpPr>
          <p:nvPr>
            <p:ph type="dt" sz="half" idx="10"/>
          </p:nvPr>
        </p:nvSpPr>
        <p:spPr/>
        <p:txBody>
          <a:bodyPr/>
          <a:lstStyle/>
          <a:p>
            <a:fld id="{423212EF-8D8E-42B3-943A-561354719818}" type="datetimeFigureOut">
              <a:rPr lang="en-US" smtClean="0"/>
              <a:t>8/23/2023</a:t>
            </a:fld>
            <a:endParaRPr lang="en-US"/>
          </a:p>
        </p:txBody>
      </p:sp>
      <p:sp>
        <p:nvSpPr>
          <p:cNvPr id="8" name="Footer Placeholder 7">
            <a:extLst>
              <a:ext uri="{FF2B5EF4-FFF2-40B4-BE49-F238E27FC236}">
                <a16:creationId xmlns="" xmlns:a16="http://schemas.microsoft.com/office/drawing/2014/main" id="{4C03B3D4-485D-48DE-81A3-0ADE9FC5A2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A24A8A03-03FB-429B-8B5F-F33568563E93}"/>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1556876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5D74F3-9B9B-418D-8B96-93E76FB2A4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44BFE004-20DE-454E-B351-EDE76257E690}"/>
              </a:ext>
            </a:extLst>
          </p:cNvPr>
          <p:cNvSpPr>
            <a:spLocks noGrp="1"/>
          </p:cNvSpPr>
          <p:nvPr>
            <p:ph type="dt" sz="half" idx="10"/>
          </p:nvPr>
        </p:nvSpPr>
        <p:spPr/>
        <p:txBody>
          <a:bodyPr/>
          <a:lstStyle/>
          <a:p>
            <a:fld id="{423212EF-8D8E-42B3-943A-561354719818}" type="datetimeFigureOut">
              <a:rPr lang="en-US" smtClean="0"/>
              <a:t>8/23/2023</a:t>
            </a:fld>
            <a:endParaRPr lang="en-US"/>
          </a:p>
        </p:txBody>
      </p:sp>
      <p:sp>
        <p:nvSpPr>
          <p:cNvPr id="4" name="Footer Placeholder 3">
            <a:extLst>
              <a:ext uri="{FF2B5EF4-FFF2-40B4-BE49-F238E27FC236}">
                <a16:creationId xmlns="" xmlns:a16="http://schemas.microsoft.com/office/drawing/2014/main" id="{043EBDC3-9D4D-43DF-A7FA-3508E3B3E8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C9C81495-7D60-41C7-B414-0EBC476C86ED}"/>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210788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65E9AE50-6F15-4A04-8010-F8FAEA59D50F}"/>
              </a:ext>
            </a:extLst>
          </p:cNvPr>
          <p:cNvSpPr>
            <a:spLocks noGrp="1"/>
          </p:cNvSpPr>
          <p:nvPr>
            <p:ph type="dt" sz="half" idx="10"/>
          </p:nvPr>
        </p:nvSpPr>
        <p:spPr/>
        <p:txBody>
          <a:bodyPr/>
          <a:lstStyle/>
          <a:p>
            <a:fld id="{423212EF-8D8E-42B3-943A-561354719818}" type="datetimeFigureOut">
              <a:rPr lang="en-US" smtClean="0"/>
              <a:t>8/23/2023</a:t>
            </a:fld>
            <a:endParaRPr lang="en-US"/>
          </a:p>
        </p:txBody>
      </p:sp>
      <p:sp>
        <p:nvSpPr>
          <p:cNvPr id="3" name="Footer Placeholder 2">
            <a:extLst>
              <a:ext uri="{FF2B5EF4-FFF2-40B4-BE49-F238E27FC236}">
                <a16:creationId xmlns="" xmlns:a16="http://schemas.microsoft.com/office/drawing/2014/main" id="{36986817-3F11-41EE-9715-44BFEF7DEF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08251FBE-76B8-493E-A48D-8652A1091B36}"/>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809267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ADB12-E0C3-4DA3-9751-77E0E56171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2AF5DB29-48AE-4D71-9C83-A478E03A7A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216DE88F-1641-402F-8CDB-18E3C11C54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D168BEA-9EA8-4777-B4BD-321F80CDC2D3}"/>
              </a:ext>
            </a:extLst>
          </p:cNvPr>
          <p:cNvSpPr>
            <a:spLocks noGrp="1"/>
          </p:cNvSpPr>
          <p:nvPr>
            <p:ph type="dt" sz="half" idx="10"/>
          </p:nvPr>
        </p:nvSpPr>
        <p:spPr/>
        <p:txBody>
          <a:bodyPr/>
          <a:lstStyle/>
          <a:p>
            <a:fld id="{423212EF-8D8E-42B3-943A-561354719818}" type="datetimeFigureOut">
              <a:rPr lang="en-US" smtClean="0"/>
              <a:t>8/23/2023</a:t>
            </a:fld>
            <a:endParaRPr lang="en-US"/>
          </a:p>
        </p:txBody>
      </p:sp>
      <p:sp>
        <p:nvSpPr>
          <p:cNvPr id="6" name="Footer Placeholder 5">
            <a:extLst>
              <a:ext uri="{FF2B5EF4-FFF2-40B4-BE49-F238E27FC236}">
                <a16:creationId xmlns="" xmlns:a16="http://schemas.microsoft.com/office/drawing/2014/main" id="{A98A9EEB-FD9D-4AB3-933A-44B52432C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B9E6BD3-584F-4FD6-9413-93C62EBDC7B3}"/>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870835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5B053A-F7E4-4E23-9D7A-9158FE88DF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6F13C181-0A4C-44AF-B6AB-8F83B892CA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E6D6ADEB-4AFC-4260-BE4D-0D5B2C3DC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B78F42A-FA53-4D91-9F7B-E46F1435FF1D}"/>
              </a:ext>
            </a:extLst>
          </p:cNvPr>
          <p:cNvSpPr>
            <a:spLocks noGrp="1"/>
          </p:cNvSpPr>
          <p:nvPr>
            <p:ph type="dt" sz="half" idx="10"/>
          </p:nvPr>
        </p:nvSpPr>
        <p:spPr/>
        <p:txBody>
          <a:bodyPr/>
          <a:lstStyle/>
          <a:p>
            <a:fld id="{423212EF-8D8E-42B3-943A-561354719818}" type="datetimeFigureOut">
              <a:rPr lang="en-US" smtClean="0"/>
              <a:t>8/23/2023</a:t>
            </a:fld>
            <a:endParaRPr lang="en-US"/>
          </a:p>
        </p:txBody>
      </p:sp>
      <p:sp>
        <p:nvSpPr>
          <p:cNvPr id="6" name="Footer Placeholder 5">
            <a:extLst>
              <a:ext uri="{FF2B5EF4-FFF2-40B4-BE49-F238E27FC236}">
                <a16:creationId xmlns="" xmlns:a16="http://schemas.microsoft.com/office/drawing/2014/main" id="{6722AFE1-3427-4142-AD45-62F5CAFC2E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3E94DC44-F518-4989-BB58-6CAA01A0541E}"/>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267499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695D8B6-227E-4F42-8261-68624FB30E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8D1D2A2E-9711-4284-B438-6013A8AEFC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3A2B516-A04E-45C3-9DB6-AAA5BD4D65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3212EF-8D8E-42B3-943A-561354719818}" type="datetimeFigureOut">
              <a:rPr lang="en-US" smtClean="0"/>
              <a:t>8/23/2023</a:t>
            </a:fld>
            <a:endParaRPr lang="en-US"/>
          </a:p>
        </p:txBody>
      </p:sp>
      <p:sp>
        <p:nvSpPr>
          <p:cNvPr id="5" name="Footer Placeholder 4">
            <a:extLst>
              <a:ext uri="{FF2B5EF4-FFF2-40B4-BE49-F238E27FC236}">
                <a16:creationId xmlns="" xmlns:a16="http://schemas.microsoft.com/office/drawing/2014/main" id="{71B14698-6174-4A0F-A934-DF151C1879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5A332920-1A56-46B4-9D7F-576CD364F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0F3C1C-EF3E-4AC8-AFF2-FE29A3CCBE90}" type="slidenum">
              <a:rPr lang="en-US" smtClean="0"/>
              <a:t>‹#›</a:t>
            </a:fld>
            <a:endParaRPr lang="en-US"/>
          </a:p>
        </p:txBody>
      </p:sp>
    </p:spTree>
    <p:extLst>
      <p:ext uri="{BB962C8B-B14F-4D97-AF65-F5344CB8AC3E}">
        <p14:creationId xmlns:p14="http://schemas.microsoft.com/office/powerpoint/2010/main" val="838914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http://upload.wikimedia.org/wikipedia/en/0/0a/JU-logo.png"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emf"/><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tech.queryhome.com/?qa=blob&amp;qa_blobid=1163731913204759424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1.wmf"/><Relationship Id="rId5" Type="http://schemas.openxmlformats.org/officeDocument/2006/relationships/oleObject" Target="../embeddings/oleObject2.bin"/><Relationship Id="rId4" Type="http://schemas.openxmlformats.org/officeDocument/2006/relationships/image" Target="../media/image20.wmf"/></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headEnd/>
            <a:tailEnd/>
          </a:ln>
        </p:spPr>
        <p:txBody>
          <a:bodyPr>
            <a:spAutoFit/>
          </a:bodyPr>
          <a:lstStyle/>
          <a:p>
            <a:pPr algn="ctr"/>
            <a:r>
              <a:rPr lang="en-US" b="1" dirty="0">
                <a:solidFill>
                  <a:schemeClr val="accent2"/>
                </a:solidFill>
                <a:cs typeface="Arial" charset="0"/>
              </a:rPr>
              <a:t>By-</a:t>
            </a:r>
          </a:p>
          <a:p>
            <a:pPr algn="ctr"/>
            <a:r>
              <a:rPr lang="en-US" b="1" dirty="0">
                <a:solidFill>
                  <a:schemeClr val="accent2"/>
                </a:solidFill>
                <a:cs typeface="Arial" charset="0"/>
              </a:rPr>
              <a:t>Dr. </a:t>
            </a:r>
            <a:r>
              <a:rPr lang="en-US" b="1" dirty="0" err="1">
                <a:solidFill>
                  <a:schemeClr val="accent2"/>
                </a:solidFill>
                <a:cs typeface="Arial" charset="0"/>
              </a:rPr>
              <a:t>Jesmin</a:t>
            </a:r>
            <a:r>
              <a:rPr lang="en-US" b="1" dirty="0">
                <a:solidFill>
                  <a:schemeClr val="accent2"/>
                </a:solidFill>
                <a:cs typeface="Arial" charset="0"/>
              </a:rPr>
              <a:t> Akhter</a:t>
            </a:r>
            <a:endParaRPr lang="en-US" dirty="0">
              <a:solidFill>
                <a:schemeClr val="accent2"/>
              </a:solidFill>
              <a:cs typeface="Arial" charset="0"/>
            </a:endParaRPr>
          </a:p>
          <a:p>
            <a:pPr algn="ctr"/>
            <a:r>
              <a:rPr lang="en-US" dirty="0">
                <a:cs typeface="Arial" charset="0"/>
              </a:rPr>
              <a:t>Professor</a:t>
            </a:r>
          </a:p>
          <a:p>
            <a:pPr algn="ctr"/>
            <a:r>
              <a:rPr lang="en-US" dirty="0">
                <a:cs typeface="Arial" charset="0"/>
              </a:rPr>
              <a:t>Institute of Information Technology</a:t>
            </a:r>
          </a:p>
          <a:p>
            <a:pPr algn="ctr"/>
            <a:r>
              <a:rPr lang="en-US" dirty="0">
                <a:cs typeface="Arial" charset="0"/>
              </a:rPr>
              <a:t>Jahangirnagar University </a:t>
            </a:r>
          </a:p>
        </p:txBody>
      </p:sp>
      <p:sp>
        <p:nvSpPr>
          <p:cNvPr id="11268" name="TextBox 3"/>
          <p:cNvSpPr txBox="1">
            <a:spLocks noChangeArrowheads="1"/>
          </p:cNvSpPr>
          <p:nvPr/>
        </p:nvSpPr>
        <p:spPr bwMode="auto">
          <a:xfrm>
            <a:off x="2705100" y="2886670"/>
            <a:ext cx="6781800" cy="923330"/>
          </a:xfrm>
          <a:prstGeom prst="rect">
            <a:avLst/>
          </a:prstGeom>
          <a:noFill/>
          <a:ln w="9525">
            <a:noFill/>
            <a:miter lim="800000"/>
            <a:headEnd/>
            <a:tailEnd/>
          </a:ln>
        </p:spPr>
        <p:txBody>
          <a:bodyPr>
            <a:spAutoFit/>
          </a:bodyPr>
          <a:lstStyle/>
          <a:p>
            <a:pPr algn="ctr"/>
            <a:r>
              <a:rPr lang="en-US" b="1">
                <a:solidFill>
                  <a:srgbClr val="FF0000"/>
                </a:solidFill>
              </a:rPr>
              <a:t>Wireless </a:t>
            </a:r>
            <a:r>
              <a:rPr lang="en-US" b="1" smtClean="0">
                <a:solidFill>
                  <a:srgbClr val="FF0000"/>
                </a:solidFill>
              </a:rPr>
              <a:t>Networks</a:t>
            </a:r>
            <a:endParaRPr lang="en-US" b="1" dirty="0">
              <a:solidFill>
                <a:srgbClr val="FF0000"/>
              </a:solidFill>
            </a:endParaRPr>
          </a:p>
          <a:p>
            <a:pPr algn="ctr"/>
            <a:r>
              <a:rPr lang="en-US" b="1" dirty="0" smtClean="0">
                <a:solidFill>
                  <a:srgbClr val="FF0000"/>
                </a:solidFill>
              </a:rPr>
              <a:t>ICT-4107</a:t>
            </a:r>
            <a:endParaRPr lang="en-US" b="1" dirty="0">
              <a:solidFill>
                <a:srgbClr val="FF0000"/>
              </a:solidFill>
            </a:endParaRPr>
          </a:p>
          <a:p>
            <a:pPr algn="ctr"/>
            <a:endParaRPr lang="en-US" b="1" dirty="0"/>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86400" y="1400685"/>
            <a:ext cx="1025156" cy="1206695"/>
          </a:xfrm>
          <a:prstGeom prst="rect">
            <a:avLst/>
          </a:prstGeom>
          <a:noFill/>
          <a:ln w="9525">
            <a:noFill/>
            <a:miter lim="800000"/>
            <a:headEnd/>
            <a:tailEnd/>
          </a:ln>
        </p:spPr>
      </p:pic>
    </p:spTree>
    <p:extLst>
      <p:ext uri="{BB962C8B-B14F-4D97-AF65-F5344CB8AC3E}">
        <p14:creationId xmlns:p14="http://schemas.microsoft.com/office/powerpoint/2010/main" val="2697663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524000" y="6400800"/>
            <a:ext cx="6934200" cy="0"/>
          </a:xfrm>
          <a:custGeom>
            <a:avLst/>
            <a:gdLst/>
            <a:ahLst/>
            <a:cxnLst/>
            <a:rect l="l" t="t" r="r" b="b"/>
            <a:pathLst>
              <a:path w="6934200">
                <a:moveTo>
                  <a:pt x="0" y="0"/>
                </a:moveTo>
                <a:lnTo>
                  <a:pt x="6934200" y="0"/>
                </a:lnTo>
              </a:path>
            </a:pathLst>
          </a:custGeom>
          <a:ln w="9144">
            <a:solidFill>
              <a:srgbClr val="000000"/>
            </a:solidFill>
            <a:prstDash val="dash"/>
          </a:ln>
        </p:spPr>
        <p:txBody>
          <a:bodyPr wrap="square" lIns="0" tIns="0" rIns="0" bIns="0" rtlCol="0">
            <a:noAutofit/>
          </a:bodyPr>
          <a:lstStyle/>
          <a:p>
            <a:endParaRPr/>
          </a:p>
        </p:txBody>
      </p:sp>
      <p:sp>
        <p:nvSpPr>
          <p:cNvPr id="18" name="object 18"/>
          <p:cNvSpPr txBox="1">
            <a:spLocks noGrp="1"/>
          </p:cNvSpPr>
          <p:nvPr>
            <p:ph type="title"/>
          </p:nvPr>
        </p:nvSpPr>
        <p:spPr>
          <a:xfrm>
            <a:off x="838200" y="94959"/>
            <a:ext cx="10515600" cy="1325563"/>
          </a:xfrm>
          <a:prstGeom prst="rect">
            <a:avLst/>
          </a:prstGeom>
        </p:spPr>
        <p:txBody>
          <a:bodyPr vert="horz" wrap="square" lIns="0" tIns="160274" rIns="0" bIns="0" rtlCol="0" anchor="ctr">
            <a:noAutofit/>
          </a:bodyPr>
          <a:lstStyle/>
          <a:p>
            <a:pPr marL="1181100">
              <a:lnSpc>
                <a:spcPct val="100000"/>
              </a:lnSpc>
            </a:pPr>
            <a:r>
              <a:rPr lang="en-US" sz="3200" dirty="0"/>
              <a:t>Free-Space Attenuation</a:t>
            </a:r>
            <a:endParaRPr sz="3200" dirty="0">
              <a:latin typeface="Arial"/>
              <a:cs typeface="Arial"/>
            </a:endParaRPr>
          </a:p>
        </p:txBody>
      </p:sp>
      <p:sp>
        <p:nvSpPr>
          <p:cNvPr id="19" name="object 19"/>
          <p:cNvSpPr/>
          <p:nvPr/>
        </p:nvSpPr>
        <p:spPr>
          <a:xfrm>
            <a:off x="1633729" y="6362701"/>
            <a:ext cx="8868156" cy="123443"/>
          </a:xfrm>
          <a:prstGeom prst="rect">
            <a:avLst/>
          </a:prstGeom>
          <a:blipFill>
            <a:blip r:embed="rId2" cstate="print"/>
            <a:stretch>
              <a:fillRect/>
            </a:stretch>
          </a:blipFill>
        </p:spPr>
        <p:txBody>
          <a:bodyPr wrap="square" lIns="0" tIns="0" rIns="0" bIns="0" rtlCol="0">
            <a:noAutofit/>
          </a:bodyPr>
          <a:lstStyle/>
          <a:p>
            <a:endParaRPr/>
          </a:p>
        </p:txBody>
      </p:sp>
      <p:sp>
        <p:nvSpPr>
          <p:cNvPr id="20" name="object 20"/>
          <p:cNvSpPr/>
          <p:nvPr/>
        </p:nvSpPr>
        <p:spPr>
          <a:xfrm>
            <a:off x="1677162" y="6401561"/>
            <a:ext cx="8763000" cy="0"/>
          </a:xfrm>
          <a:custGeom>
            <a:avLst/>
            <a:gdLst/>
            <a:ahLst/>
            <a:cxnLst/>
            <a:rect l="l" t="t" r="r" b="b"/>
            <a:pathLst>
              <a:path w="8763000">
                <a:moveTo>
                  <a:pt x="0" y="0"/>
                </a:moveTo>
                <a:lnTo>
                  <a:pt x="8763000" y="0"/>
                </a:lnTo>
              </a:path>
            </a:pathLst>
          </a:custGeom>
          <a:ln w="38100">
            <a:solidFill>
              <a:srgbClr val="CDE0E6"/>
            </a:solidFill>
          </a:ln>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1080653" y="1364667"/>
            <a:ext cx="8104909" cy="3344469"/>
          </a:xfrm>
          <a:prstGeom prst="rect">
            <a:avLst/>
          </a:prstGeom>
        </p:spPr>
      </p:pic>
      <p:sp>
        <p:nvSpPr>
          <p:cNvPr id="2" name="Rectangle 1"/>
          <p:cNvSpPr/>
          <p:nvPr/>
        </p:nvSpPr>
        <p:spPr>
          <a:xfrm>
            <a:off x="990599" y="4493432"/>
            <a:ext cx="9618519"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free space power received by a receiver antenna which is separated from a radiating transmitter antenna by a distance d, is given by the </a:t>
            </a:r>
            <a:r>
              <a:rPr lang="en-US" dirty="0" err="1">
                <a:latin typeface="Times New Roman" panose="02020603050405020304" pitchFamily="18" charset="0"/>
                <a:cs typeface="Times New Roman" panose="02020603050405020304" pitchFamily="18" charset="0"/>
              </a:rPr>
              <a:t>Friis</a:t>
            </a:r>
            <a:r>
              <a:rPr lang="en-US" dirty="0">
                <a:latin typeface="Times New Roman" panose="02020603050405020304" pitchFamily="18" charset="0"/>
                <a:cs typeface="Times New Roman" panose="02020603050405020304" pitchFamily="18" charset="0"/>
              </a:rPr>
              <a:t> free space equation:</a:t>
            </a:r>
            <a:endParaRPr lang="en-US" dirty="0">
              <a:solidFill>
                <a:srgbClr val="202122"/>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stretch>
            <a:fillRect/>
          </a:stretch>
        </p:blipFill>
        <p:spPr>
          <a:xfrm>
            <a:off x="7533409" y="4807365"/>
            <a:ext cx="1849581" cy="686558"/>
          </a:xfrm>
          <a:prstGeom prst="rect">
            <a:avLst/>
          </a:prstGeom>
        </p:spPr>
      </p:pic>
      <p:sp>
        <p:nvSpPr>
          <p:cNvPr id="7" name="TextBox 6"/>
          <p:cNvSpPr txBox="1"/>
          <p:nvPr/>
        </p:nvSpPr>
        <p:spPr>
          <a:xfrm>
            <a:off x="1080653" y="5319764"/>
            <a:ext cx="9528465" cy="1200329"/>
          </a:xfrm>
          <a:prstGeom prst="rect">
            <a:avLst/>
          </a:prstGeom>
          <a:noFill/>
        </p:spPr>
        <p:txBody>
          <a:bodyPr wrap="square" rtlCol="0">
            <a:spAutoFit/>
          </a:bodyPr>
          <a:lstStyle/>
          <a:p>
            <a:r>
              <a:rPr lang="en-US" b="1" dirty="0" err="1">
                <a:latin typeface="Times New Roman" panose="02020603050405020304" pitchFamily="18" charset="0"/>
                <a:cs typeface="Times New Roman" panose="02020603050405020304" pitchFamily="18" charset="0"/>
              </a:rPr>
              <a:t>Friis</a:t>
            </a:r>
            <a:r>
              <a:rPr lang="en-US" b="1" dirty="0">
                <a:latin typeface="Times New Roman" panose="02020603050405020304" pitchFamily="18" charset="0"/>
                <a:cs typeface="Times New Roman" panose="02020603050405020304" pitchFamily="18" charset="0"/>
              </a:rPr>
              <a:t> free </a:t>
            </a:r>
            <a:r>
              <a:rPr lang="en-US" b="1" dirty="0" smtClean="0">
                <a:latin typeface="Times New Roman" panose="02020603050405020304" pitchFamily="18" charset="0"/>
                <a:cs typeface="Times New Roman" panose="02020603050405020304" pitchFamily="18" charset="0"/>
              </a:rPr>
              <a:t>space Path Loss Model</a:t>
            </a:r>
          </a:p>
          <a:p>
            <a:r>
              <a:rPr lang="en-US" dirty="0" err="1"/>
              <a:t>Friis</a:t>
            </a:r>
            <a:r>
              <a:rPr lang="en-US" dirty="0"/>
              <a:t> free space propagation model is used to model the </a:t>
            </a:r>
            <a:r>
              <a:rPr lang="en-US" b="1" i="1" dirty="0"/>
              <a:t>line-of-sight</a:t>
            </a:r>
            <a:r>
              <a:rPr lang="en-US" dirty="0"/>
              <a:t> (LOS) path loss incurred in a free space environment, </a:t>
            </a:r>
            <a:r>
              <a:rPr lang="en-US" dirty="0" smtClean="0"/>
              <a:t>barren </a:t>
            </a:r>
            <a:r>
              <a:rPr lang="en-US" dirty="0"/>
              <a:t>of any objects that create absorption, diffraction, reflections, or any other characteristic-altering phenomenon to a radiated wave.</a:t>
            </a:r>
            <a:endParaRPr lang="en-US" b="1" dirty="0"/>
          </a:p>
        </p:txBody>
      </p:sp>
    </p:spTree>
    <p:extLst>
      <p:ext uri="{BB962C8B-B14F-4D97-AF65-F5344CB8AC3E}">
        <p14:creationId xmlns:p14="http://schemas.microsoft.com/office/powerpoint/2010/main" val="40899578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1"/>
          <p:cNvSpPr txBox="1">
            <a:spLocks noGrp="1"/>
          </p:cNvSpPr>
          <p:nvPr>
            <p:ph type="title"/>
          </p:nvPr>
        </p:nvSpPr>
        <p:spPr>
          <a:prstGeom prst="rect">
            <a:avLst/>
          </a:prstGeom>
        </p:spPr>
        <p:txBody>
          <a:bodyPr vert="horz" wrap="square" lIns="0" tIns="83820" rIns="0" bIns="0" rtlCol="0" anchor="ctr">
            <a:noAutofit/>
          </a:bodyPr>
          <a:lstStyle/>
          <a:p>
            <a:pPr marL="1181100">
              <a:lnSpc>
                <a:spcPct val="100000"/>
              </a:lnSpc>
            </a:pPr>
            <a:r>
              <a:rPr lang="en-US" sz="3200" dirty="0"/>
              <a:t>Free-Space Attenuation</a:t>
            </a:r>
            <a:endParaRPr sz="3200" dirty="0">
              <a:latin typeface="Arial"/>
              <a:cs typeface="Arial"/>
            </a:endParaRPr>
          </a:p>
        </p:txBody>
      </p:sp>
      <p:pic>
        <p:nvPicPr>
          <p:cNvPr id="5" name="Picture 4"/>
          <p:cNvPicPr>
            <a:picLocks noChangeAspect="1"/>
          </p:cNvPicPr>
          <p:nvPr/>
        </p:nvPicPr>
        <p:blipFill>
          <a:blip r:embed="rId2"/>
          <a:stretch>
            <a:fillRect/>
          </a:stretch>
        </p:blipFill>
        <p:spPr>
          <a:xfrm>
            <a:off x="1800225" y="1878203"/>
            <a:ext cx="8591550" cy="4267200"/>
          </a:xfrm>
          <a:prstGeom prst="rect">
            <a:avLst/>
          </a:prstGeom>
        </p:spPr>
      </p:pic>
    </p:spTree>
    <p:extLst>
      <p:ext uri="{BB962C8B-B14F-4D97-AF65-F5344CB8AC3E}">
        <p14:creationId xmlns:p14="http://schemas.microsoft.com/office/powerpoint/2010/main" val="8846424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524000" y="6400800"/>
            <a:ext cx="6934200" cy="0"/>
          </a:xfrm>
          <a:custGeom>
            <a:avLst/>
            <a:gdLst/>
            <a:ahLst/>
            <a:cxnLst/>
            <a:rect l="l" t="t" r="r" b="b"/>
            <a:pathLst>
              <a:path w="6934200">
                <a:moveTo>
                  <a:pt x="0" y="0"/>
                </a:moveTo>
                <a:lnTo>
                  <a:pt x="6934200" y="0"/>
                </a:lnTo>
              </a:path>
            </a:pathLst>
          </a:custGeom>
          <a:ln w="9144">
            <a:solidFill>
              <a:srgbClr val="000000"/>
            </a:solidFill>
            <a:prstDash val="dash"/>
          </a:ln>
        </p:spPr>
        <p:txBody>
          <a:bodyPr wrap="square" lIns="0" tIns="0" rIns="0" bIns="0" rtlCol="0">
            <a:noAutofit/>
          </a:bodyPr>
          <a:lstStyle/>
          <a:p>
            <a:endParaRPr/>
          </a:p>
        </p:txBody>
      </p:sp>
      <p:sp>
        <p:nvSpPr>
          <p:cNvPr id="21" name="object 21"/>
          <p:cNvSpPr txBox="1">
            <a:spLocks noGrp="1"/>
          </p:cNvSpPr>
          <p:nvPr>
            <p:ph type="title"/>
          </p:nvPr>
        </p:nvSpPr>
        <p:spPr>
          <a:prstGeom prst="rect">
            <a:avLst/>
          </a:prstGeom>
        </p:spPr>
        <p:txBody>
          <a:bodyPr vert="horz" wrap="square" lIns="0" tIns="83820" rIns="0" bIns="0" rtlCol="0" anchor="ctr">
            <a:noAutofit/>
          </a:bodyPr>
          <a:lstStyle/>
          <a:p>
            <a:pPr marL="1181100">
              <a:lnSpc>
                <a:spcPct val="100000"/>
              </a:lnSpc>
            </a:pPr>
            <a:r>
              <a:rPr lang="en-US" sz="3200" dirty="0"/>
              <a:t>Free-Space Attenuation</a:t>
            </a:r>
            <a:endParaRPr sz="3200" dirty="0">
              <a:latin typeface="Arial"/>
              <a:cs typeface="Arial"/>
            </a:endParaRPr>
          </a:p>
        </p:txBody>
      </p:sp>
      <p:sp>
        <p:nvSpPr>
          <p:cNvPr id="22" name="object 22"/>
          <p:cNvSpPr/>
          <p:nvPr/>
        </p:nvSpPr>
        <p:spPr>
          <a:xfrm>
            <a:off x="1633729" y="6362701"/>
            <a:ext cx="8868156" cy="123443"/>
          </a:xfrm>
          <a:prstGeom prst="rect">
            <a:avLst/>
          </a:prstGeom>
          <a:blipFill>
            <a:blip r:embed="rId2" cstate="print"/>
            <a:stretch>
              <a:fillRect/>
            </a:stretch>
          </a:blipFill>
        </p:spPr>
        <p:txBody>
          <a:bodyPr wrap="square" lIns="0" tIns="0" rIns="0" bIns="0" rtlCol="0">
            <a:noAutofit/>
          </a:bodyPr>
          <a:lstStyle/>
          <a:p>
            <a:endParaRPr/>
          </a:p>
        </p:txBody>
      </p:sp>
      <p:sp>
        <p:nvSpPr>
          <p:cNvPr id="23" name="object 23"/>
          <p:cNvSpPr/>
          <p:nvPr/>
        </p:nvSpPr>
        <p:spPr>
          <a:xfrm>
            <a:off x="1677162" y="6401561"/>
            <a:ext cx="8763000" cy="0"/>
          </a:xfrm>
          <a:custGeom>
            <a:avLst/>
            <a:gdLst/>
            <a:ahLst/>
            <a:cxnLst/>
            <a:rect l="l" t="t" r="r" b="b"/>
            <a:pathLst>
              <a:path w="8763000">
                <a:moveTo>
                  <a:pt x="0" y="0"/>
                </a:moveTo>
                <a:lnTo>
                  <a:pt x="8763000" y="0"/>
                </a:lnTo>
              </a:path>
            </a:pathLst>
          </a:custGeom>
          <a:ln w="38100">
            <a:solidFill>
              <a:srgbClr val="CDE0E6"/>
            </a:solidFill>
          </a:ln>
        </p:spPr>
        <p:txBody>
          <a:bodyPr wrap="square" lIns="0" tIns="0" rIns="0" bIns="0" rtlCol="0">
            <a:noAutofit/>
          </a:bodyPr>
          <a:lstStyle/>
          <a:p>
            <a:endParaRPr/>
          </a:p>
        </p:txBody>
      </p:sp>
      <p:pic>
        <p:nvPicPr>
          <p:cNvPr id="6" name="Picture 5"/>
          <p:cNvPicPr>
            <a:picLocks noChangeAspect="1"/>
          </p:cNvPicPr>
          <p:nvPr/>
        </p:nvPicPr>
        <p:blipFill>
          <a:blip r:embed="rId3"/>
          <a:stretch>
            <a:fillRect/>
          </a:stretch>
        </p:blipFill>
        <p:spPr>
          <a:xfrm>
            <a:off x="1619250" y="2145530"/>
            <a:ext cx="8953500" cy="3390900"/>
          </a:xfrm>
          <a:prstGeom prst="rect">
            <a:avLst/>
          </a:prstGeom>
        </p:spPr>
      </p:pic>
      <p:sp>
        <p:nvSpPr>
          <p:cNvPr id="7" name="TextBox 6"/>
          <p:cNvSpPr txBox="1"/>
          <p:nvPr/>
        </p:nvSpPr>
        <p:spPr>
          <a:xfrm>
            <a:off x="2349576" y="1653881"/>
            <a:ext cx="7708824" cy="400110"/>
          </a:xfrm>
          <a:prstGeom prst="rect">
            <a:avLst/>
          </a:prstGeom>
          <a:noFill/>
        </p:spPr>
        <p:txBody>
          <a:bodyPr wrap="square" rtlCol="0">
            <a:spAutoFit/>
          </a:bodyPr>
          <a:lstStyle/>
          <a:p>
            <a:r>
              <a:rPr lang="en-US" sz="2000" dirty="0"/>
              <a:t>If frequency and distance is considered as MHz and Kilometers then,</a:t>
            </a:r>
          </a:p>
        </p:txBody>
      </p:sp>
    </p:spTree>
    <p:extLst>
      <p:ext uri="{BB962C8B-B14F-4D97-AF65-F5344CB8AC3E}">
        <p14:creationId xmlns:p14="http://schemas.microsoft.com/office/powerpoint/2010/main" val="37265777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6889238" y="-1"/>
            <a:ext cx="3169162" cy="5263633"/>
          </a:xfrm>
          <a:prstGeom prst="rect">
            <a:avLst/>
          </a:prstGeom>
        </p:spPr>
      </p:pic>
      <p:pic>
        <p:nvPicPr>
          <p:cNvPr id="5" name="Picture 4"/>
          <p:cNvPicPr>
            <a:picLocks noChangeAspect="1"/>
          </p:cNvPicPr>
          <p:nvPr/>
        </p:nvPicPr>
        <p:blipFill>
          <a:blip r:embed="rId3"/>
          <a:stretch>
            <a:fillRect/>
          </a:stretch>
        </p:blipFill>
        <p:spPr>
          <a:xfrm>
            <a:off x="1524001" y="0"/>
            <a:ext cx="2177889" cy="3543054"/>
          </a:xfrm>
          <a:prstGeom prst="rect">
            <a:avLst/>
          </a:prstGeom>
        </p:spPr>
      </p:pic>
      <p:pic>
        <p:nvPicPr>
          <p:cNvPr id="6" name="Picture 5"/>
          <p:cNvPicPr>
            <a:picLocks noChangeAspect="1"/>
          </p:cNvPicPr>
          <p:nvPr/>
        </p:nvPicPr>
        <p:blipFill>
          <a:blip r:embed="rId4"/>
          <a:stretch>
            <a:fillRect/>
          </a:stretch>
        </p:blipFill>
        <p:spPr>
          <a:xfrm>
            <a:off x="1524001" y="3523439"/>
            <a:ext cx="2177889" cy="3363941"/>
          </a:xfrm>
          <a:prstGeom prst="rect">
            <a:avLst/>
          </a:prstGeom>
        </p:spPr>
      </p:pic>
      <p:pic>
        <p:nvPicPr>
          <p:cNvPr id="7" name="Picture 6"/>
          <p:cNvPicPr>
            <a:picLocks noChangeAspect="1"/>
          </p:cNvPicPr>
          <p:nvPr/>
        </p:nvPicPr>
        <p:blipFill>
          <a:blip r:embed="rId5"/>
          <a:stretch>
            <a:fillRect/>
          </a:stretch>
        </p:blipFill>
        <p:spPr>
          <a:xfrm>
            <a:off x="3810000" y="-53137"/>
            <a:ext cx="3185086" cy="5258545"/>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2866320" y="634680"/>
              <a:ext cx="675000" cy="3528000"/>
            </p14:xfrm>
          </p:contentPart>
        </mc:Choice>
        <mc:Fallback xmlns="">
          <p:pic>
            <p:nvPicPr>
              <p:cNvPr id="3" name="Ink 2"/>
              <p:cNvPicPr/>
              <p:nvPr/>
            </p:nvPicPr>
            <p:blipFill>
              <a:blip r:embed="rId7"/>
              <a:stretch>
                <a:fillRect/>
              </a:stretch>
            </p:blipFill>
            <p:spPr>
              <a:xfrm>
                <a:off x="2861280" y="629640"/>
                <a:ext cx="686520" cy="3537000"/>
              </a:xfrm>
              <a:prstGeom prst="rect">
                <a:avLst/>
              </a:prstGeom>
            </p:spPr>
          </p:pic>
        </mc:Fallback>
      </mc:AlternateContent>
      <p:sp>
        <p:nvSpPr>
          <p:cNvPr id="8" name="TextBox 7"/>
          <p:cNvSpPr txBox="1"/>
          <p:nvPr/>
        </p:nvSpPr>
        <p:spPr>
          <a:xfrm>
            <a:off x="4250453" y="5576835"/>
            <a:ext cx="3496826" cy="369332"/>
          </a:xfrm>
          <a:prstGeom prst="rect">
            <a:avLst/>
          </a:prstGeom>
          <a:noFill/>
        </p:spPr>
        <p:txBody>
          <a:bodyPr wrap="square" rtlCol="0">
            <a:spAutoFit/>
          </a:bodyPr>
          <a:lstStyle/>
          <a:p>
            <a:r>
              <a:rPr lang="en-US" dirty="0" smtClean="0"/>
              <a:t>10*3.2437=32.44</a:t>
            </a:r>
            <a:endParaRPr lang="en-US" dirty="0"/>
          </a:p>
        </p:txBody>
      </p:sp>
    </p:spTree>
    <p:extLst>
      <p:ext uri="{BB962C8B-B14F-4D97-AF65-F5344CB8AC3E}">
        <p14:creationId xmlns:p14="http://schemas.microsoft.com/office/powerpoint/2010/main" val="23241808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238376" y="786162"/>
            <a:ext cx="8201025" cy="5543201"/>
            <a:chOff x="2238376" y="786162"/>
            <a:chExt cx="8201025" cy="5543201"/>
          </a:xfrm>
        </p:grpSpPr>
        <p:pic>
          <p:nvPicPr>
            <p:cNvPr id="2" name="Picture 1"/>
            <p:cNvPicPr>
              <a:picLocks noChangeAspect="1"/>
            </p:cNvPicPr>
            <p:nvPr/>
          </p:nvPicPr>
          <p:blipFill>
            <a:blip r:embed="rId2"/>
            <a:stretch>
              <a:fillRect/>
            </a:stretch>
          </p:blipFill>
          <p:spPr>
            <a:xfrm>
              <a:off x="2238376" y="786162"/>
              <a:ext cx="8201025" cy="5543201"/>
            </a:xfrm>
            <a:prstGeom prst="rect">
              <a:avLst/>
            </a:prstGeom>
          </p:spPr>
        </p:pic>
        <p:sp>
          <p:nvSpPr>
            <p:cNvPr id="3" name="TextBox 2"/>
            <p:cNvSpPr txBox="1"/>
            <p:nvPr/>
          </p:nvSpPr>
          <p:spPr>
            <a:xfrm>
              <a:off x="6837217" y="1870362"/>
              <a:ext cx="3387437" cy="550719"/>
            </a:xfrm>
            <a:prstGeom prst="rect">
              <a:avLst/>
            </a:prstGeom>
            <a:solidFill>
              <a:schemeClr val="bg1"/>
            </a:solidFill>
          </p:spPr>
          <p:txBody>
            <a:bodyPr wrap="square" rtlCol="0">
              <a:spAutoFit/>
            </a:bodyPr>
            <a:lstStyle/>
            <a:p>
              <a:endParaRPr lang="en-US" dirty="0"/>
            </a:p>
          </p:txBody>
        </p:sp>
        <p:sp>
          <p:nvSpPr>
            <p:cNvPr id="4" name="TextBox 3"/>
            <p:cNvSpPr txBox="1"/>
            <p:nvPr/>
          </p:nvSpPr>
          <p:spPr>
            <a:xfrm>
              <a:off x="2805545" y="2145721"/>
              <a:ext cx="3366656" cy="379270"/>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27048649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1" y="1295401"/>
            <a:ext cx="7962899" cy="3037607"/>
            <a:chOff x="2209801" y="1295401"/>
            <a:chExt cx="7962899" cy="3037607"/>
          </a:xfrm>
        </p:grpSpPr>
        <p:pic>
          <p:nvPicPr>
            <p:cNvPr id="2" name="Picture 1"/>
            <p:cNvPicPr>
              <a:picLocks noChangeAspect="1"/>
            </p:cNvPicPr>
            <p:nvPr/>
          </p:nvPicPr>
          <p:blipFill>
            <a:blip r:embed="rId2"/>
            <a:stretch>
              <a:fillRect/>
            </a:stretch>
          </p:blipFill>
          <p:spPr>
            <a:xfrm>
              <a:off x="2209801" y="1295401"/>
              <a:ext cx="7877175" cy="3000375"/>
            </a:xfrm>
            <a:prstGeom prst="rect">
              <a:avLst/>
            </a:prstGeom>
          </p:spPr>
        </p:pic>
        <p:sp>
          <p:nvSpPr>
            <p:cNvPr id="3" name="TextBox 2"/>
            <p:cNvSpPr txBox="1"/>
            <p:nvPr/>
          </p:nvSpPr>
          <p:spPr>
            <a:xfrm>
              <a:off x="2209801" y="2899063"/>
              <a:ext cx="7962899" cy="1433945"/>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28816187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BDBB54-9624-4BCE-A556-5CF02EA7603C}"/>
              </a:ext>
            </a:extLst>
          </p:cNvPr>
          <p:cNvSpPr>
            <a:spLocks noGrp="1"/>
          </p:cNvSpPr>
          <p:nvPr>
            <p:ph type="title"/>
          </p:nvPr>
        </p:nvSpPr>
        <p:spPr/>
        <p:txBody>
          <a:bodyPr>
            <a:normAutofit fontScale="90000"/>
          </a:bodyPr>
          <a:lstStyle/>
          <a:p>
            <a:r>
              <a:rPr lang="en-US" b="1" dirty="0">
                <a:latin typeface="Gill Sans MT" panose="020B0502020104020203" pitchFamily="34" charset="0"/>
              </a:rPr>
              <a:t>Characteristics of Wireless </a:t>
            </a:r>
            <a:r>
              <a:rPr lang="en-US" b="1" dirty="0" smtClean="0">
                <a:latin typeface="Gill Sans MT" panose="020B0502020104020203" pitchFamily="34" charset="0"/>
              </a:rPr>
              <a:t>Channel/</a:t>
            </a:r>
            <a:r>
              <a:rPr lang="en-US" dirty="0"/>
              <a:t> Parameters of mobile multipath channels</a:t>
            </a:r>
            <a:endParaRPr lang="en-US" b="1" dirty="0">
              <a:latin typeface="Gill Sans MT" panose="020B0502020104020203" pitchFamily="34" charset="0"/>
            </a:endParaRPr>
          </a:p>
        </p:txBody>
      </p:sp>
      <p:sp>
        <p:nvSpPr>
          <p:cNvPr id="3" name="Content Placeholder 2">
            <a:extLst>
              <a:ext uri="{FF2B5EF4-FFF2-40B4-BE49-F238E27FC236}">
                <a16:creationId xmlns:a16="http://schemas.microsoft.com/office/drawing/2014/main" xmlns="" id="{9FD11A53-F802-425F-ADF0-FCCFF398DF04}"/>
              </a:ext>
            </a:extLst>
          </p:cNvPr>
          <p:cNvSpPr>
            <a:spLocks noGrp="1"/>
          </p:cNvSpPr>
          <p:nvPr>
            <p:ph idx="1"/>
          </p:nvPr>
        </p:nvSpPr>
        <p:spPr/>
        <p:txBody>
          <a:bodyPr>
            <a:normAutofit/>
          </a:bodyPr>
          <a:lstStyle/>
          <a:p>
            <a:r>
              <a:rPr lang="en-US" sz="1800" dirty="0"/>
              <a:t>The wireless channel is different and much more unpredictable than the wireline channel because of factors such as </a:t>
            </a:r>
          </a:p>
          <a:p>
            <a:pPr lvl="1"/>
            <a:r>
              <a:rPr lang="en-US" dirty="0">
                <a:latin typeface="Gill Sans MT" panose="020B0502020104020203" pitchFamily="34" charset="0"/>
              </a:rPr>
              <a:t>multipath and shadow fading, </a:t>
            </a:r>
          </a:p>
          <a:p>
            <a:pPr lvl="1"/>
            <a:r>
              <a:rPr lang="en-US" dirty="0">
                <a:latin typeface="Gill Sans MT" panose="020B0502020104020203" pitchFamily="34" charset="0"/>
              </a:rPr>
              <a:t>Doppler shift,</a:t>
            </a:r>
          </a:p>
          <a:p>
            <a:pPr lvl="1"/>
            <a:r>
              <a:rPr lang="en-US" dirty="0">
                <a:latin typeface="Gill Sans MT" panose="020B0502020104020203" pitchFamily="34" charset="0"/>
              </a:rPr>
              <a:t>and time dispersion or delay spread.</a:t>
            </a:r>
          </a:p>
          <a:p>
            <a:r>
              <a:rPr lang="en-US" sz="1800" dirty="0"/>
              <a:t>These factors are all related to variability introduced by mobility of the user and the wide range of environmental conditions.</a:t>
            </a:r>
          </a:p>
        </p:txBody>
      </p:sp>
    </p:spTree>
    <p:extLst>
      <p:ext uri="{BB962C8B-B14F-4D97-AF65-F5344CB8AC3E}">
        <p14:creationId xmlns:p14="http://schemas.microsoft.com/office/powerpoint/2010/main" val="31235583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9153ED6-8F39-416B-B211-48A32E01B7DD}"/>
              </a:ext>
            </a:extLst>
          </p:cNvPr>
          <p:cNvSpPr>
            <a:spLocks noGrp="1"/>
          </p:cNvSpPr>
          <p:nvPr>
            <p:ph idx="1"/>
          </p:nvPr>
        </p:nvSpPr>
        <p:spPr>
          <a:xfrm>
            <a:off x="990341" y="1207354"/>
            <a:ext cx="9972409" cy="3987642"/>
          </a:xfrm>
        </p:spPr>
        <p:txBody>
          <a:bodyPr>
            <a:noAutofit/>
          </a:bodyPr>
          <a:lstStyle/>
          <a:p>
            <a:pPr algn="just"/>
            <a:r>
              <a:rPr lang="en-US" sz="1900" dirty="0"/>
              <a:t>Multipath delays occur as a transmitted signal is reflected by objects in the environment between a transmitter and a receiver. These objects can be buildings, trees, hills, or even trucks and cars.</a:t>
            </a:r>
          </a:p>
          <a:p>
            <a:pPr algn="just"/>
            <a:r>
              <a:rPr lang="en-US" sz="1900" dirty="0"/>
              <a:t>In the figure, the transmitter transmits a single signal. This signal is propagated along different paths (A, B and C), and eventually reaching the receiver at multiple time instants, and therefore with multiple "replication” that is multiple copies of the signal are received at the receiver at different moments.</a:t>
            </a:r>
          </a:p>
          <a:p>
            <a:pPr algn="just"/>
            <a:r>
              <a:rPr lang="en-US" sz="1900" dirty="0"/>
              <a:t>The signal on the shortest path(typically LOS) reaches first than those on longer paths. The direct effect of this different arrivals of signal causes the spread of the original signal in time domain. This spread is called the DELAY SPREAD</a:t>
            </a:r>
          </a:p>
          <a:p>
            <a:pPr algn="just"/>
            <a:r>
              <a:rPr lang="en-US" sz="1900" dirty="0"/>
              <a:t>The total elapsed time between the first and last is determined by the environment (including the structures, how close they are, etc..). For example, in an urban environment, where the reflection is high (many buildings, many vehicles parked and moving), this delay has a typical value of 5-10 microseconds.</a:t>
            </a:r>
          </a:p>
          <a:p>
            <a:pPr algn="just"/>
            <a:endParaRPr lang="en-US" sz="1900" dirty="0"/>
          </a:p>
        </p:txBody>
      </p:sp>
      <p:sp>
        <p:nvSpPr>
          <p:cNvPr id="7" name="Title 1">
            <a:extLst>
              <a:ext uri="{FF2B5EF4-FFF2-40B4-BE49-F238E27FC236}">
                <a16:creationId xmlns:a16="http://schemas.microsoft.com/office/drawing/2014/main" xmlns="" id="{6C57B3D8-A1FF-4321-AA01-7E8C8359780C}"/>
              </a:ext>
            </a:extLst>
          </p:cNvPr>
          <p:cNvSpPr>
            <a:spLocks noGrp="1"/>
          </p:cNvSpPr>
          <p:nvPr>
            <p:ph type="title"/>
          </p:nvPr>
        </p:nvSpPr>
        <p:spPr>
          <a:xfrm>
            <a:off x="1680378" y="334403"/>
            <a:ext cx="7886700" cy="762419"/>
          </a:xfrm>
        </p:spPr>
        <p:txBody>
          <a:bodyPr/>
          <a:lstStyle/>
          <a:p>
            <a:r>
              <a:rPr lang="en-US" b="1" dirty="0">
                <a:latin typeface="Gill Sans MT" panose="020B0502020104020203" pitchFamily="34" charset="0"/>
              </a:rPr>
              <a:t>DELAY SPREAD</a:t>
            </a:r>
            <a:endParaRPr lang="en-US" b="1" dirty="0">
              <a:solidFill>
                <a:srgbClr val="002060"/>
              </a:solidFill>
              <a:latin typeface="Gill Sans MT" panose="020B0502020104020203" pitchFamily="34" charset="0"/>
            </a:endParaRPr>
          </a:p>
        </p:txBody>
      </p:sp>
      <p:pic>
        <p:nvPicPr>
          <p:cNvPr id="8" name="Picture 7">
            <a:extLst>
              <a:ext uri="{FF2B5EF4-FFF2-40B4-BE49-F238E27FC236}">
                <a16:creationId xmlns:a16="http://schemas.microsoft.com/office/drawing/2014/main" xmlns="" id="{47CF618C-8D82-431F-87CB-AD8102B0C8DB}"/>
              </a:ext>
            </a:extLst>
          </p:cNvPr>
          <p:cNvPicPr>
            <a:picLocks noChangeAspect="1"/>
          </p:cNvPicPr>
          <p:nvPr/>
        </p:nvPicPr>
        <p:blipFill>
          <a:blip r:embed="rId3"/>
          <a:stretch>
            <a:fillRect/>
          </a:stretch>
        </p:blipFill>
        <p:spPr>
          <a:xfrm>
            <a:off x="4187026" y="4853354"/>
            <a:ext cx="4016857" cy="2004646"/>
          </a:xfrm>
          <a:prstGeom prst="rect">
            <a:avLst/>
          </a:prstGeom>
        </p:spPr>
      </p:pic>
    </p:spTree>
    <p:extLst>
      <p:ext uri="{BB962C8B-B14F-4D97-AF65-F5344CB8AC3E}">
        <p14:creationId xmlns:p14="http://schemas.microsoft.com/office/powerpoint/2010/main" val="9775529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Delay Spread in ISI">
            <a:hlinkClick r:id="rId3"/>
            <a:extLst>
              <a:ext uri="{FF2B5EF4-FFF2-40B4-BE49-F238E27FC236}">
                <a16:creationId xmlns:a16="http://schemas.microsoft.com/office/drawing/2014/main" xmlns="" id="{EDE7936B-E979-44EF-BA67-5F20F893AC34}"/>
              </a:ext>
            </a:extLst>
          </p:cNvPr>
          <p:cNvSpPr>
            <a:spLocks noChangeAspect="1" noChangeArrowheads="1"/>
          </p:cNvSpPr>
          <p:nvPr/>
        </p:nvSpPr>
        <p:spPr bwMode="auto">
          <a:xfrm>
            <a:off x="1571625" y="8001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xmlns="" id="{67746F4D-FF4C-4BE4-AFE8-705011F5B75E}"/>
              </a:ext>
            </a:extLst>
          </p:cNvPr>
          <p:cNvPicPr>
            <a:picLocks noChangeAspect="1"/>
          </p:cNvPicPr>
          <p:nvPr/>
        </p:nvPicPr>
        <p:blipFill>
          <a:blip r:embed="rId4"/>
          <a:stretch>
            <a:fillRect/>
          </a:stretch>
        </p:blipFill>
        <p:spPr>
          <a:xfrm>
            <a:off x="2965019" y="1826208"/>
            <a:ext cx="5376038" cy="4174542"/>
          </a:xfrm>
          <a:prstGeom prst="rect">
            <a:avLst/>
          </a:prstGeom>
        </p:spPr>
      </p:pic>
      <p:sp>
        <p:nvSpPr>
          <p:cNvPr id="11" name="Title 1">
            <a:extLst>
              <a:ext uri="{FF2B5EF4-FFF2-40B4-BE49-F238E27FC236}">
                <a16:creationId xmlns:a16="http://schemas.microsoft.com/office/drawing/2014/main" xmlns="" id="{6A4736D8-A520-447F-AE41-BE37D9BD1C05}"/>
              </a:ext>
            </a:extLst>
          </p:cNvPr>
          <p:cNvSpPr>
            <a:spLocks noGrp="1"/>
          </p:cNvSpPr>
          <p:nvPr>
            <p:ph type="title"/>
          </p:nvPr>
        </p:nvSpPr>
        <p:spPr>
          <a:xfrm>
            <a:off x="2152650" y="1027739"/>
            <a:ext cx="7886700" cy="762419"/>
          </a:xfrm>
        </p:spPr>
        <p:txBody>
          <a:bodyPr/>
          <a:lstStyle/>
          <a:p>
            <a:r>
              <a:rPr lang="en-US" b="1" dirty="0">
                <a:latin typeface="Gill Sans MT" panose="020B0502020104020203" pitchFamily="34" charset="0"/>
              </a:rPr>
              <a:t>DELAY SPREAD</a:t>
            </a:r>
            <a:endParaRPr lang="en-US" b="1" dirty="0">
              <a:solidFill>
                <a:srgbClr val="002060"/>
              </a:solidFill>
              <a:latin typeface="Gill Sans MT" panose="020B0502020104020203" pitchFamily="34" charset="0"/>
            </a:endParaRPr>
          </a:p>
        </p:txBody>
      </p:sp>
    </p:spTree>
    <p:extLst>
      <p:ext uri="{BB962C8B-B14F-4D97-AF65-F5344CB8AC3E}">
        <p14:creationId xmlns:p14="http://schemas.microsoft.com/office/powerpoint/2010/main" val="14353231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231B586-2BBD-4B7D-ADFB-0323F4168C8B}"/>
              </a:ext>
            </a:extLst>
          </p:cNvPr>
          <p:cNvSpPr>
            <a:spLocks noGrp="1"/>
          </p:cNvSpPr>
          <p:nvPr>
            <p:ph idx="1"/>
          </p:nvPr>
        </p:nvSpPr>
        <p:spPr>
          <a:xfrm>
            <a:off x="1056123" y="1867629"/>
            <a:ext cx="10157837" cy="2826755"/>
          </a:xfrm>
        </p:spPr>
        <p:txBody>
          <a:bodyPr>
            <a:noAutofit/>
          </a:bodyPr>
          <a:lstStyle/>
          <a:p>
            <a:pPr eaLnBrk="0" fontAlgn="base" hangingPunct="0">
              <a:lnSpc>
                <a:spcPct val="100000"/>
              </a:lnSpc>
              <a:spcBef>
                <a:spcPct val="0"/>
              </a:spcBef>
              <a:spcAft>
                <a:spcPct val="0"/>
              </a:spcAft>
            </a:pPr>
            <a:r>
              <a:rPr lang="en-US" altLang="en-US" sz="2000" dirty="0">
                <a:solidFill>
                  <a:srgbClr val="202122"/>
                </a:solidFill>
              </a:rPr>
              <a:t>The time delay is the difference in travel time between multipath arrivals and can be used to extract certain channel's parameters such as the </a:t>
            </a:r>
            <a:r>
              <a:rPr lang="en-US" altLang="en-US" sz="2000" dirty="0">
                <a:solidFill>
                  <a:srgbClr val="0B0080"/>
                </a:solidFill>
              </a:rPr>
              <a:t>delay spread</a:t>
            </a:r>
            <a:r>
              <a:rPr lang="en-US" altLang="en-US" sz="2000" dirty="0">
                <a:solidFill>
                  <a:srgbClr val="202122"/>
                </a:solidFill>
              </a:rPr>
              <a:t>. So </a:t>
            </a:r>
            <a:r>
              <a:rPr lang="en-US" sz="2000" b="1" dirty="0"/>
              <a:t>Delay spread</a:t>
            </a:r>
            <a:r>
              <a:rPr lang="en-US" sz="2000" dirty="0"/>
              <a:t> is a measure of the </a:t>
            </a:r>
            <a:r>
              <a:rPr lang="en-US" sz="2000" b="1" dirty="0"/>
              <a:t>multipath</a:t>
            </a:r>
            <a:r>
              <a:rPr lang="en-US" sz="2000" dirty="0"/>
              <a:t> profile of a mobile communications channel. </a:t>
            </a:r>
          </a:p>
          <a:p>
            <a:r>
              <a:rPr lang="en-US" sz="2000" dirty="0"/>
              <a:t>It is generally defined as the difference between the time of arrival of the earliest component (the line-of-sight wave if there exists) and the time of arrival of the last </a:t>
            </a:r>
            <a:r>
              <a:rPr lang="en-US" sz="2000" b="1" dirty="0"/>
              <a:t>multipath </a:t>
            </a:r>
            <a:r>
              <a:rPr lang="en-US" sz="2000" dirty="0"/>
              <a:t>component. That is the time between the reception of the first version of the signal and the last echoed signal is called </a:t>
            </a:r>
            <a:r>
              <a:rPr lang="en-US" sz="2000" b="1" dirty="0"/>
              <a:t>delay spread</a:t>
            </a:r>
            <a:r>
              <a:rPr lang="en-US" sz="2000" dirty="0"/>
              <a:t>. </a:t>
            </a:r>
          </a:p>
          <a:p>
            <a:r>
              <a:rPr lang="en-US" sz="2000" dirty="0"/>
              <a:t>The </a:t>
            </a:r>
            <a:r>
              <a:rPr lang="en-US" sz="2000" b="1" dirty="0"/>
              <a:t>delay spread </a:t>
            </a:r>
            <a:r>
              <a:rPr lang="en-US" sz="2000" dirty="0"/>
              <a:t>is mostly used in the characterization of wireless channels, but it also applies to any other multipath channel (e.g. multipath in optical fibers).</a:t>
            </a:r>
          </a:p>
        </p:txBody>
      </p:sp>
      <p:grpSp>
        <p:nvGrpSpPr>
          <p:cNvPr id="37" name="Group 36">
            <a:extLst>
              <a:ext uri="{FF2B5EF4-FFF2-40B4-BE49-F238E27FC236}">
                <a16:creationId xmlns:a16="http://schemas.microsoft.com/office/drawing/2014/main" xmlns="" id="{E2CA107F-DF56-45A4-9422-D8946F160976}"/>
              </a:ext>
            </a:extLst>
          </p:cNvPr>
          <p:cNvGrpSpPr/>
          <p:nvPr/>
        </p:nvGrpSpPr>
        <p:grpSpPr>
          <a:xfrm>
            <a:off x="4180115" y="4810062"/>
            <a:ext cx="4328622" cy="2047938"/>
            <a:chOff x="385266" y="4129190"/>
            <a:chExt cx="5885775" cy="2716199"/>
          </a:xfrm>
        </p:grpSpPr>
        <p:sp>
          <p:nvSpPr>
            <p:cNvPr id="33" name="TextBox 32">
              <a:extLst>
                <a:ext uri="{FF2B5EF4-FFF2-40B4-BE49-F238E27FC236}">
                  <a16:creationId xmlns:a16="http://schemas.microsoft.com/office/drawing/2014/main" xmlns="" id="{DDB491D8-9258-4287-BB04-153CC11D6FCC}"/>
                </a:ext>
              </a:extLst>
            </p:cNvPr>
            <p:cNvSpPr txBox="1"/>
            <p:nvPr/>
          </p:nvSpPr>
          <p:spPr>
            <a:xfrm rot="16200000">
              <a:off x="-559771" y="5074227"/>
              <a:ext cx="2313921" cy="423847"/>
            </a:xfrm>
            <a:prstGeom prst="rect">
              <a:avLst/>
            </a:prstGeom>
            <a:noFill/>
          </p:spPr>
          <p:txBody>
            <a:bodyPr wrap="square" rtlCol="0">
              <a:spAutoFit/>
            </a:bodyPr>
            <a:lstStyle/>
            <a:p>
              <a:r>
                <a:rPr lang="en-US" sz="1350" dirty="0"/>
                <a:t>Impulse Response</a:t>
              </a:r>
            </a:p>
          </p:txBody>
        </p:sp>
        <p:grpSp>
          <p:nvGrpSpPr>
            <p:cNvPr id="36" name="Group 35">
              <a:extLst>
                <a:ext uri="{FF2B5EF4-FFF2-40B4-BE49-F238E27FC236}">
                  <a16:creationId xmlns:a16="http://schemas.microsoft.com/office/drawing/2014/main" xmlns="" id="{315D4362-66DE-4AC0-BF81-ADB7CEDFCD84}"/>
                </a:ext>
              </a:extLst>
            </p:cNvPr>
            <p:cNvGrpSpPr/>
            <p:nvPr/>
          </p:nvGrpSpPr>
          <p:grpSpPr>
            <a:xfrm>
              <a:off x="723331" y="4596657"/>
              <a:ext cx="5547710" cy="2248732"/>
              <a:chOff x="723331" y="4596657"/>
              <a:chExt cx="5547710" cy="2248732"/>
            </a:xfrm>
          </p:grpSpPr>
          <p:sp>
            <p:nvSpPr>
              <p:cNvPr id="30" name="TextBox 29">
                <a:extLst>
                  <a:ext uri="{FF2B5EF4-FFF2-40B4-BE49-F238E27FC236}">
                    <a16:creationId xmlns:a16="http://schemas.microsoft.com/office/drawing/2014/main" xmlns="" id="{D34689EE-0DA9-4930-AC8A-B5C3BCF73E78}"/>
                  </a:ext>
                </a:extLst>
              </p:cNvPr>
              <p:cNvSpPr txBox="1"/>
              <p:nvPr/>
            </p:nvSpPr>
            <p:spPr>
              <a:xfrm>
                <a:off x="2652935" y="6384974"/>
                <a:ext cx="484439" cy="427868"/>
              </a:xfrm>
              <a:prstGeom prst="rect">
                <a:avLst/>
              </a:prstGeom>
              <a:noFill/>
            </p:spPr>
            <p:txBody>
              <a:bodyPr wrap="square" rtlCol="0">
                <a:spAutoFit/>
              </a:bodyPr>
              <a:lstStyle/>
              <a:p>
                <a:r>
                  <a:rPr lang="el-GR" sz="1350" dirty="0"/>
                  <a:t>τ</a:t>
                </a:r>
                <a:r>
                  <a:rPr lang="en-US" sz="1350" baseline="-25000" dirty="0"/>
                  <a:t>2</a:t>
                </a:r>
              </a:p>
            </p:txBody>
          </p:sp>
          <p:sp>
            <p:nvSpPr>
              <p:cNvPr id="31" name="TextBox 30">
                <a:extLst>
                  <a:ext uri="{FF2B5EF4-FFF2-40B4-BE49-F238E27FC236}">
                    <a16:creationId xmlns:a16="http://schemas.microsoft.com/office/drawing/2014/main" xmlns="" id="{2D0DABD7-AFCC-4B4A-B6D9-9751837B1D9F}"/>
                  </a:ext>
                </a:extLst>
              </p:cNvPr>
              <p:cNvSpPr txBox="1"/>
              <p:nvPr/>
            </p:nvSpPr>
            <p:spPr>
              <a:xfrm>
                <a:off x="3625845" y="6417521"/>
                <a:ext cx="484439" cy="427868"/>
              </a:xfrm>
              <a:prstGeom prst="rect">
                <a:avLst/>
              </a:prstGeom>
              <a:noFill/>
            </p:spPr>
            <p:txBody>
              <a:bodyPr wrap="square" rtlCol="0">
                <a:spAutoFit/>
              </a:bodyPr>
              <a:lstStyle/>
              <a:p>
                <a:r>
                  <a:rPr lang="el-GR" sz="1350" dirty="0"/>
                  <a:t>τ</a:t>
                </a:r>
                <a:r>
                  <a:rPr lang="en-US" sz="1350" baseline="-25000" dirty="0"/>
                  <a:t>3</a:t>
                </a:r>
              </a:p>
            </p:txBody>
          </p:sp>
          <p:grpSp>
            <p:nvGrpSpPr>
              <p:cNvPr id="35" name="Group 34">
                <a:extLst>
                  <a:ext uri="{FF2B5EF4-FFF2-40B4-BE49-F238E27FC236}">
                    <a16:creationId xmlns:a16="http://schemas.microsoft.com/office/drawing/2014/main" xmlns="" id="{C4D9052B-EBDB-4EA2-848B-D40D46172B11}"/>
                  </a:ext>
                </a:extLst>
              </p:cNvPr>
              <p:cNvGrpSpPr/>
              <p:nvPr/>
            </p:nvGrpSpPr>
            <p:grpSpPr>
              <a:xfrm>
                <a:off x="723331" y="4596657"/>
                <a:ext cx="5547710" cy="2151125"/>
                <a:chOff x="723331" y="4596657"/>
                <a:chExt cx="5547710" cy="2151125"/>
              </a:xfrm>
            </p:grpSpPr>
            <p:cxnSp>
              <p:nvCxnSpPr>
                <p:cNvPr id="11" name="Straight Arrow Connector 10">
                  <a:extLst>
                    <a:ext uri="{FF2B5EF4-FFF2-40B4-BE49-F238E27FC236}">
                      <a16:creationId xmlns:a16="http://schemas.microsoft.com/office/drawing/2014/main" xmlns="" id="{C8B57C6D-37EE-45D5-A551-B3E5E2B5D5E4}"/>
                    </a:ext>
                  </a:extLst>
                </p:cNvPr>
                <p:cNvCxnSpPr>
                  <a:cxnSpLocks/>
                </p:cNvCxnSpPr>
                <p:nvPr/>
              </p:nvCxnSpPr>
              <p:spPr>
                <a:xfrm>
                  <a:off x="723331" y="6347941"/>
                  <a:ext cx="3874878"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xmlns="" id="{F09F5884-6ADD-4FA1-85B5-36067F711B43}"/>
                    </a:ext>
                  </a:extLst>
                </p:cNvPr>
                <p:cNvCxnSpPr/>
                <p:nvPr/>
              </p:nvCxnSpPr>
              <p:spPr>
                <a:xfrm flipV="1">
                  <a:off x="1064525" y="5281684"/>
                  <a:ext cx="0" cy="1066257"/>
                </a:xfrm>
                <a:prstGeom prst="straightConnector1">
                  <a:avLst/>
                </a:prstGeom>
                <a:ln w="28575">
                  <a:headEnd type="none"/>
                  <a:tailEnd type="oval"/>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xmlns="" id="{6902B717-3FE6-4CF2-A9EE-A447A61B481E}"/>
                    </a:ext>
                  </a:extLst>
                </p:cNvPr>
                <p:cNvCxnSpPr/>
                <p:nvPr/>
              </p:nvCxnSpPr>
              <p:spPr>
                <a:xfrm flipV="1">
                  <a:off x="1869743" y="5558943"/>
                  <a:ext cx="0" cy="804672"/>
                </a:xfrm>
                <a:prstGeom prst="straightConnector1">
                  <a:avLst/>
                </a:prstGeom>
                <a:ln w="28575">
                  <a:tailEnd type="oval"/>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xmlns="" id="{CC8DFC8D-BD0C-4D21-8794-93B333D1ACF3}"/>
                    </a:ext>
                  </a:extLst>
                </p:cNvPr>
                <p:cNvCxnSpPr/>
                <p:nvPr/>
              </p:nvCxnSpPr>
              <p:spPr>
                <a:xfrm flipV="1">
                  <a:off x="2813715" y="5793232"/>
                  <a:ext cx="0" cy="576072"/>
                </a:xfrm>
                <a:prstGeom prst="straightConnector1">
                  <a:avLst/>
                </a:prstGeom>
                <a:ln w="28575">
                  <a:tailEnd type="oval"/>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xmlns="" id="{E178717B-FAA2-47A3-9040-84CD1826FAC5}"/>
                    </a:ext>
                  </a:extLst>
                </p:cNvPr>
                <p:cNvCxnSpPr/>
                <p:nvPr/>
              </p:nvCxnSpPr>
              <p:spPr>
                <a:xfrm flipV="1">
                  <a:off x="3837297" y="5615812"/>
                  <a:ext cx="0" cy="713232"/>
                </a:xfrm>
                <a:prstGeom prst="straightConnector1">
                  <a:avLst/>
                </a:prstGeom>
                <a:ln w="28575">
                  <a:tailEnd type="oval"/>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xmlns="" id="{5FC8D872-764E-493B-823F-C450FBAE50F1}"/>
                    </a:ext>
                  </a:extLst>
                </p:cNvPr>
                <p:cNvSpPr txBox="1"/>
                <p:nvPr/>
              </p:nvSpPr>
              <p:spPr>
                <a:xfrm>
                  <a:off x="897208" y="4912352"/>
                  <a:ext cx="503388" cy="427868"/>
                </a:xfrm>
                <a:prstGeom prst="rect">
                  <a:avLst/>
                </a:prstGeom>
                <a:noFill/>
              </p:spPr>
              <p:txBody>
                <a:bodyPr wrap="square" rtlCol="0">
                  <a:spAutoFit/>
                </a:bodyPr>
                <a:lstStyle/>
                <a:p>
                  <a:r>
                    <a:rPr lang="en-US" sz="1350" dirty="0"/>
                    <a:t>g</a:t>
                  </a:r>
                  <a:r>
                    <a:rPr lang="en-US" sz="1350" baseline="-25000" dirty="0"/>
                    <a:t>1</a:t>
                  </a:r>
                </a:p>
              </p:txBody>
            </p:sp>
            <p:sp>
              <p:nvSpPr>
                <p:cNvPr id="20" name="TextBox 19">
                  <a:extLst>
                    <a:ext uri="{FF2B5EF4-FFF2-40B4-BE49-F238E27FC236}">
                      <a16:creationId xmlns:a16="http://schemas.microsoft.com/office/drawing/2014/main" xmlns="" id="{5FB65566-ED42-491F-B1C9-A028F92330FA}"/>
                    </a:ext>
                  </a:extLst>
                </p:cNvPr>
                <p:cNvSpPr txBox="1"/>
                <p:nvPr/>
              </p:nvSpPr>
              <p:spPr>
                <a:xfrm>
                  <a:off x="3705814" y="5205780"/>
                  <a:ext cx="503388" cy="427868"/>
                </a:xfrm>
                <a:prstGeom prst="rect">
                  <a:avLst/>
                </a:prstGeom>
                <a:noFill/>
              </p:spPr>
              <p:txBody>
                <a:bodyPr wrap="square" rtlCol="0">
                  <a:spAutoFit/>
                </a:bodyPr>
                <a:lstStyle/>
                <a:p>
                  <a:r>
                    <a:rPr lang="en-US" sz="1350" dirty="0"/>
                    <a:t>g</a:t>
                  </a:r>
                  <a:r>
                    <a:rPr lang="en-US" sz="1350" baseline="-25000" dirty="0"/>
                    <a:t>4</a:t>
                  </a:r>
                </a:p>
              </p:txBody>
            </p:sp>
            <p:sp>
              <p:nvSpPr>
                <p:cNvPr id="21" name="TextBox 20">
                  <a:extLst>
                    <a:ext uri="{FF2B5EF4-FFF2-40B4-BE49-F238E27FC236}">
                      <a16:creationId xmlns:a16="http://schemas.microsoft.com/office/drawing/2014/main" xmlns="" id="{DBDEBE46-1AEC-42CD-A05C-A4BAB82376C3}"/>
                    </a:ext>
                  </a:extLst>
                </p:cNvPr>
                <p:cNvSpPr txBox="1"/>
                <p:nvPr/>
              </p:nvSpPr>
              <p:spPr>
                <a:xfrm>
                  <a:off x="2631015" y="5362312"/>
                  <a:ext cx="426084" cy="625346"/>
                </a:xfrm>
                <a:prstGeom prst="rect">
                  <a:avLst/>
                </a:prstGeom>
                <a:noFill/>
              </p:spPr>
              <p:txBody>
                <a:bodyPr wrap="square" rtlCol="0">
                  <a:spAutoFit/>
                </a:bodyPr>
                <a:lstStyle/>
                <a:p>
                  <a:r>
                    <a:rPr lang="en-US" sz="1350" dirty="0"/>
                    <a:t>g</a:t>
                  </a:r>
                  <a:r>
                    <a:rPr lang="en-US" sz="1350" baseline="-25000" dirty="0"/>
                    <a:t>3</a:t>
                  </a:r>
                </a:p>
              </p:txBody>
            </p:sp>
            <p:sp>
              <p:nvSpPr>
                <p:cNvPr id="22" name="TextBox 21">
                  <a:extLst>
                    <a:ext uri="{FF2B5EF4-FFF2-40B4-BE49-F238E27FC236}">
                      <a16:creationId xmlns:a16="http://schemas.microsoft.com/office/drawing/2014/main" xmlns="" id="{182C5286-12F9-458B-9CB3-A5EECC32720A}"/>
                    </a:ext>
                  </a:extLst>
                </p:cNvPr>
                <p:cNvSpPr txBox="1"/>
                <p:nvPr/>
              </p:nvSpPr>
              <p:spPr>
                <a:xfrm>
                  <a:off x="1736666" y="5151638"/>
                  <a:ext cx="503388" cy="427868"/>
                </a:xfrm>
                <a:prstGeom prst="rect">
                  <a:avLst/>
                </a:prstGeom>
                <a:noFill/>
              </p:spPr>
              <p:txBody>
                <a:bodyPr wrap="square" rtlCol="0">
                  <a:spAutoFit/>
                </a:bodyPr>
                <a:lstStyle/>
                <a:p>
                  <a:r>
                    <a:rPr lang="en-US" sz="1350" dirty="0"/>
                    <a:t>g</a:t>
                  </a:r>
                  <a:r>
                    <a:rPr lang="en-US" sz="1350" baseline="-25000" dirty="0"/>
                    <a:t>2</a:t>
                  </a:r>
                </a:p>
              </p:txBody>
            </p:sp>
            <p:cxnSp>
              <p:nvCxnSpPr>
                <p:cNvPr id="24" name="Straight Arrow Connector 23">
                  <a:extLst>
                    <a:ext uri="{FF2B5EF4-FFF2-40B4-BE49-F238E27FC236}">
                      <a16:creationId xmlns:a16="http://schemas.microsoft.com/office/drawing/2014/main" xmlns="" id="{BC46D984-5CC0-4DF2-888C-D6D3CE76D830}"/>
                    </a:ext>
                  </a:extLst>
                </p:cNvPr>
                <p:cNvCxnSpPr>
                  <a:cxnSpLocks/>
                </p:cNvCxnSpPr>
                <p:nvPr/>
              </p:nvCxnSpPr>
              <p:spPr>
                <a:xfrm>
                  <a:off x="1119329" y="5294488"/>
                  <a:ext cx="268839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xmlns="" id="{CF81E7D2-5CBB-49DB-B21B-DEA1434D3BDA}"/>
                    </a:ext>
                  </a:extLst>
                </p:cNvPr>
                <p:cNvSpPr txBox="1"/>
                <p:nvPr/>
              </p:nvSpPr>
              <p:spPr>
                <a:xfrm>
                  <a:off x="1114992" y="4596657"/>
                  <a:ext cx="4347076" cy="724084"/>
                </a:xfrm>
                <a:prstGeom prst="rect">
                  <a:avLst/>
                </a:prstGeom>
                <a:noFill/>
              </p:spPr>
              <p:txBody>
                <a:bodyPr wrap="square" rtlCol="0">
                  <a:spAutoFit/>
                </a:bodyPr>
                <a:lstStyle/>
                <a:p>
                  <a:r>
                    <a:rPr lang="en-US" sz="1350" b="1" dirty="0"/>
                    <a:t>Maximum Delay Spread</a:t>
                  </a:r>
                  <a:r>
                    <a:rPr lang="en-US" sz="1350" dirty="0"/>
                    <a:t>=</a:t>
                  </a:r>
                  <a:r>
                    <a:rPr lang="en-US" sz="1350" b="1" dirty="0">
                      <a:solidFill>
                        <a:srgbClr val="FF0000"/>
                      </a:solidFill>
                    </a:rPr>
                    <a:t>Delay between</a:t>
                  </a:r>
                </a:p>
                <a:p>
                  <a:r>
                    <a:rPr lang="en-US" sz="1350" b="1" dirty="0"/>
                    <a:t> first and last arriving component</a:t>
                  </a:r>
                  <a:r>
                    <a:rPr lang="en-US" sz="1350" dirty="0"/>
                    <a:t>.</a:t>
                  </a:r>
                </a:p>
              </p:txBody>
            </p:sp>
            <p:sp>
              <p:nvSpPr>
                <p:cNvPr id="27" name="TextBox 26">
                  <a:extLst>
                    <a:ext uri="{FF2B5EF4-FFF2-40B4-BE49-F238E27FC236}">
                      <a16:creationId xmlns:a16="http://schemas.microsoft.com/office/drawing/2014/main" xmlns="" id="{6EC6F748-2588-490E-A600-573036C41930}"/>
                    </a:ext>
                  </a:extLst>
                </p:cNvPr>
                <p:cNvSpPr txBox="1"/>
                <p:nvPr/>
              </p:nvSpPr>
              <p:spPr>
                <a:xfrm>
                  <a:off x="763756" y="6319914"/>
                  <a:ext cx="972910" cy="427868"/>
                </a:xfrm>
                <a:prstGeom prst="rect">
                  <a:avLst/>
                </a:prstGeom>
                <a:noFill/>
              </p:spPr>
              <p:txBody>
                <a:bodyPr wrap="square" rtlCol="0">
                  <a:spAutoFit/>
                </a:bodyPr>
                <a:lstStyle/>
                <a:p>
                  <a:r>
                    <a:rPr lang="el-GR" sz="1350" dirty="0"/>
                    <a:t>τ</a:t>
                  </a:r>
                  <a:r>
                    <a:rPr lang="en-US" sz="1350" baseline="-25000" dirty="0"/>
                    <a:t>0</a:t>
                  </a:r>
                  <a:r>
                    <a:rPr lang="en-US" sz="1350" dirty="0"/>
                    <a:t>=0 µs</a:t>
                  </a:r>
                  <a:endParaRPr lang="en-US" sz="1350" baseline="-25000" dirty="0"/>
                </a:p>
              </p:txBody>
            </p:sp>
            <p:sp>
              <p:nvSpPr>
                <p:cNvPr id="29" name="TextBox 28">
                  <a:extLst>
                    <a:ext uri="{FF2B5EF4-FFF2-40B4-BE49-F238E27FC236}">
                      <a16:creationId xmlns:a16="http://schemas.microsoft.com/office/drawing/2014/main" xmlns="" id="{2E3658EC-A1E8-4B9A-974F-96006407BF7A}"/>
                    </a:ext>
                  </a:extLst>
                </p:cNvPr>
                <p:cNvSpPr txBox="1"/>
                <p:nvPr/>
              </p:nvSpPr>
              <p:spPr>
                <a:xfrm>
                  <a:off x="1680025" y="6319912"/>
                  <a:ext cx="484439" cy="427868"/>
                </a:xfrm>
                <a:prstGeom prst="rect">
                  <a:avLst/>
                </a:prstGeom>
                <a:noFill/>
              </p:spPr>
              <p:txBody>
                <a:bodyPr wrap="square" rtlCol="0">
                  <a:spAutoFit/>
                </a:bodyPr>
                <a:lstStyle/>
                <a:p>
                  <a:r>
                    <a:rPr lang="el-GR" sz="1350" dirty="0"/>
                    <a:t>τ</a:t>
                  </a:r>
                  <a:r>
                    <a:rPr lang="en-US" sz="1350" baseline="-25000" dirty="0"/>
                    <a:t>1</a:t>
                  </a:r>
                </a:p>
              </p:txBody>
            </p:sp>
            <p:cxnSp>
              <p:nvCxnSpPr>
                <p:cNvPr id="32" name="Straight Arrow Connector 31">
                  <a:extLst>
                    <a:ext uri="{FF2B5EF4-FFF2-40B4-BE49-F238E27FC236}">
                      <a16:creationId xmlns:a16="http://schemas.microsoft.com/office/drawing/2014/main" xmlns="" id="{FB2E1E9C-EC9B-4F48-B065-F72CAEA83C3B}"/>
                    </a:ext>
                  </a:extLst>
                </p:cNvPr>
                <p:cNvCxnSpPr/>
                <p:nvPr/>
              </p:nvCxnSpPr>
              <p:spPr>
                <a:xfrm flipV="1">
                  <a:off x="733952" y="4681182"/>
                  <a:ext cx="0" cy="1666759"/>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xmlns="" id="{25EDD8DD-AD76-4D80-8C00-92C32BBECC8B}"/>
                    </a:ext>
                  </a:extLst>
                </p:cNvPr>
                <p:cNvSpPr txBox="1"/>
                <p:nvPr/>
              </p:nvSpPr>
              <p:spPr>
                <a:xfrm>
                  <a:off x="4722125" y="6319912"/>
                  <a:ext cx="1548916" cy="427868"/>
                </a:xfrm>
                <a:prstGeom prst="rect">
                  <a:avLst/>
                </a:prstGeom>
                <a:noFill/>
              </p:spPr>
              <p:txBody>
                <a:bodyPr wrap="square" rtlCol="0">
                  <a:spAutoFit/>
                </a:bodyPr>
                <a:lstStyle/>
                <a:p>
                  <a:r>
                    <a:rPr lang="en-US" sz="1350" dirty="0"/>
                    <a:t>Delay time</a:t>
                  </a:r>
                </a:p>
              </p:txBody>
            </p:sp>
          </p:grpSp>
        </p:grpSp>
      </p:grpSp>
      <p:sp>
        <p:nvSpPr>
          <p:cNvPr id="41" name="Title 1">
            <a:extLst>
              <a:ext uri="{FF2B5EF4-FFF2-40B4-BE49-F238E27FC236}">
                <a16:creationId xmlns:a16="http://schemas.microsoft.com/office/drawing/2014/main" xmlns="" id="{CCA0933F-8D8B-444C-9513-CFFAAC6FFE19}"/>
              </a:ext>
            </a:extLst>
          </p:cNvPr>
          <p:cNvSpPr txBox="1">
            <a:spLocks/>
          </p:cNvSpPr>
          <p:nvPr/>
        </p:nvSpPr>
        <p:spPr>
          <a:xfrm>
            <a:off x="2152650" y="1006637"/>
            <a:ext cx="7886700" cy="76241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latin typeface="Gill Sans MT" panose="020B0502020104020203" pitchFamily="34" charset="0"/>
              </a:rPr>
              <a:t>DELAY SPREAD</a:t>
            </a:r>
            <a:endParaRPr lang="en-US" sz="3300" b="1" dirty="0">
              <a:solidFill>
                <a:srgbClr val="002060"/>
              </a:solidFill>
              <a:latin typeface="Gill Sans MT" panose="020B0502020104020203" pitchFamily="34" charset="0"/>
            </a:endParaRPr>
          </a:p>
        </p:txBody>
      </p:sp>
    </p:spTree>
    <p:extLst>
      <p:ext uri="{BB962C8B-B14F-4D97-AF65-F5344CB8AC3E}">
        <p14:creationId xmlns:p14="http://schemas.microsoft.com/office/powerpoint/2010/main" val="14415855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143000"/>
          </a:xfrm>
        </p:spPr>
        <p:txBody>
          <a:bodyPr/>
          <a:lstStyle/>
          <a:p>
            <a:pPr algn="l"/>
            <a:r>
              <a:rPr lang="en-US" dirty="0" smtClean="0">
                <a:latin typeface="Gill Sans MT" panose="020B0502020104020203" pitchFamily="34" charset="0"/>
              </a:rPr>
              <a:t>Contents</a:t>
            </a:r>
            <a:endParaRPr lang="en-US" dirty="0">
              <a:latin typeface="Gill Sans MT" panose="020B0502020104020203" pitchFamily="34" charset="0"/>
            </a:endParaRPr>
          </a:p>
        </p:txBody>
      </p:sp>
      <p:sp>
        <p:nvSpPr>
          <p:cNvPr id="3" name="Content Placeholder 2"/>
          <p:cNvSpPr>
            <a:spLocks noGrp="1"/>
          </p:cNvSpPr>
          <p:nvPr>
            <p:ph idx="1"/>
          </p:nvPr>
        </p:nvSpPr>
        <p:spPr>
          <a:xfrm>
            <a:off x="609600" y="1066800"/>
            <a:ext cx="10972800" cy="5791200"/>
          </a:xfrm>
        </p:spPr>
        <p:txBody>
          <a:bodyPr>
            <a:noAutofit/>
          </a:bodyPr>
          <a:lstStyle/>
          <a:p>
            <a:pPr marL="0" indent="0">
              <a:buNone/>
            </a:pPr>
            <a:r>
              <a:rPr lang="en-US" sz="1700" b="1" dirty="0"/>
              <a:t>The course will mainly cover the following topics:</a:t>
            </a:r>
          </a:p>
          <a:p>
            <a:pPr>
              <a:buFont typeface="Wingdings" panose="05000000000000000000" pitchFamily="2" charset="2"/>
              <a:buChar char="ü"/>
            </a:pPr>
            <a:r>
              <a:rPr lang="en-US" sz="1700" dirty="0"/>
              <a:t>Wireless Networking</a:t>
            </a:r>
          </a:p>
          <a:p>
            <a:pPr>
              <a:buFont typeface="Wingdings" panose="05000000000000000000" pitchFamily="2" charset="2"/>
              <a:buChar char="ü"/>
            </a:pPr>
            <a:r>
              <a:rPr lang="en-US" sz="1700" dirty="0"/>
              <a:t>Multiple Access </a:t>
            </a:r>
            <a:r>
              <a:rPr lang="en-US" sz="1700" dirty="0" smtClean="0"/>
              <a:t>techniques</a:t>
            </a:r>
          </a:p>
          <a:p>
            <a:pPr lvl="1">
              <a:buFont typeface="Gill Sans MT" panose="020B0502020104020203" pitchFamily="34" charset="0"/>
              <a:buChar char="–"/>
            </a:pPr>
            <a:r>
              <a:rPr lang="en-US" sz="1700" dirty="0" smtClean="0"/>
              <a:t> </a:t>
            </a:r>
            <a:r>
              <a:rPr lang="en-US" sz="1700" dirty="0"/>
              <a:t>FDMA, TDMA and CDMA systems</a:t>
            </a:r>
          </a:p>
          <a:p>
            <a:pPr>
              <a:buFont typeface="Wingdings" panose="05000000000000000000" pitchFamily="2" charset="2"/>
              <a:buChar char="ü"/>
            </a:pPr>
            <a:r>
              <a:rPr lang="en-US" sz="1700" dirty="0"/>
              <a:t>Modulation Techniques </a:t>
            </a:r>
            <a:r>
              <a:rPr lang="en-US" sz="1700" dirty="0" smtClean="0"/>
              <a:t> </a:t>
            </a:r>
          </a:p>
          <a:p>
            <a:pPr lvl="1">
              <a:buFont typeface="Gill Sans MT" panose="020B0502020104020203" pitchFamily="34" charset="0"/>
              <a:buChar char="–"/>
            </a:pPr>
            <a:r>
              <a:rPr lang="en-US" sz="1700" dirty="0" smtClean="0"/>
              <a:t>Analog </a:t>
            </a:r>
            <a:r>
              <a:rPr lang="en-US" sz="1700" dirty="0"/>
              <a:t>and digital modulation techniques, Performance of various modulation </a:t>
            </a:r>
            <a:r>
              <a:rPr lang="en-US" sz="1700" dirty="0" smtClean="0"/>
              <a:t>techniques - Spectral </a:t>
            </a:r>
            <a:r>
              <a:rPr lang="en-US" sz="1700" dirty="0"/>
              <a:t>efficiency, Error </a:t>
            </a:r>
            <a:r>
              <a:rPr lang="en-US" sz="1700" dirty="0" smtClean="0"/>
              <a:t>rate</a:t>
            </a:r>
            <a:endParaRPr lang="en-US" sz="1700" dirty="0"/>
          </a:p>
          <a:p>
            <a:pPr>
              <a:buFont typeface="Wingdings" panose="05000000000000000000" pitchFamily="2" charset="2"/>
              <a:buChar char="ü"/>
            </a:pPr>
            <a:r>
              <a:rPr lang="en-US" sz="1700" dirty="0"/>
              <a:t>The Cellular </a:t>
            </a:r>
            <a:r>
              <a:rPr lang="en-US" sz="1700" dirty="0" smtClean="0"/>
              <a:t>Concepts and </a:t>
            </a:r>
            <a:r>
              <a:rPr lang="en-US" sz="1700" dirty="0"/>
              <a:t>System Design Fundamentals </a:t>
            </a:r>
          </a:p>
          <a:p>
            <a:pPr lvl="1">
              <a:buFont typeface="Gill Sans MT" panose="020B0502020104020203" pitchFamily="34" charset="0"/>
              <a:buChar char="–"/>
            </a:pPr>
            <a:r>
              <a:rPr lang="en-US" sz="1700" dirty="0" smtClean="0"/>
              <a:t>Cellular concept and </a:t>
            </a:r>
            <a:r>
              <a:rPr lang="en-US" sz="1700" dirty="0"/>
              <a:t>frequency </a:t>
            </a:r>
            <a:r>
              <a:rPr lang="en-US" sz="1700" dirty="0" smtClean="0"/>
              <a:t>reuse, Channel </a:t>
            </a:r>
            <a:r>
              <a:rPr lang="en-US" sz="1700" dirty="0"/>
              <a:t>assignment and handoff</a:t>
            </a:r>
            <a:r>
              <a:rPr lang="en-US" sz="1700" dirty="0" smtClean="0"/>
              <a:t>,</a:t>
            </a:r>
            <a:r>
              <a:rPr lang="en-US" sz="1700" dirty="0"/>
              <a:t> Interface and system capacity, </a:t>
            </a:r>
            <a:r>
              <a:rPr lang="en-US" sz="1700" dirty="0" err="1"/>
              <a:t>Trunking</a:t>
            </a:r>
            <a:r>
              <a:rPr lang="en-US" sz="1700" dirty="0"/>
              <a:t> and </a:t>
            </a:r>
            <a:r>
              <a:rPr lang="en-US" sz="1700" dirty="0" err="1"/>
              <a:t>Erlang</a:t>
            </a:r>
            <a:r>
              <a:rPr lang="en-US" sz="1700" dirty="0"/>
              <a:t> capacity </a:t>
            </a:r>
            <a:r>
              <a:rPr lang="en-US" sz="1700" dirty="0" smtClean="0"/>
              <a:t>calculations</a:t>
            </a:r>
          </a:p>
          <a:p>
            <a:pPr>
              <a:buFont typeface="Wingdings" panose="05000000000000000000" pitchFamily="2" charset="2"/>
              <a:buChar char="ü"/>
            </a:pPr>
            <a:r>
              <a:rPr lang="en-US" sz="1700" dirty="0" smtClean="0"/>
              <a:t>Mobile </a:t>
            </a:r>
            <a:r>
              <a:rPr lang="en-US" sz="1700" dirty="0"/>
              <a:t>Radio Propagation </a:t>
            </a:r>
          </a:p>
          <a:p>
            <a:pPr lvl="1"/>
            <a:r>
              <a:rPr lang="en-US" sz="1700" dirty="0"/>
              <a:t>Radio wave propagation issues in personal wireless systems, Propagation models, Multipath fading, Parameters of mobile multipath channels, Antenna systems in mobile radio. </a:t>
            </a:r>
            <a:endParaRPr lang="en-US" sz="1700" dirty="0" smtClean="0"/>
          </a:p>
          <a:p>
            <a:pPr>
              <a:buFont typeface="Wingdings" panose="05000000000000000000" pitchFamily="2" charset="2"/>
              <a:buChar char="ü"/>
            </a:pPr>
            <a:r>
              <a:rPr lang="en-US" sz="1700" dirty="0" smtClean="0"/>
              <a:t>Cellular </a:t>
            </a:r>
            <a:r>
              <a:rPr lang="en-US" sz="1700" dirty="0"/>
              <a:t>Wireless Networks </a:t>
            </a:r>
            <a:endParaRPr lang="en-US" sz="1700" dirty="0" smtClean="0"/>
          </a:p>
          <a:p>
            <a:pPr lvl="1">
              <a:buFont typeface="Gill Sans MT" panose="020B0502020104020203" pitchFamily="34" charset="0"/>
              <a:buChar char="–"/>
            </a:pPr>
            <a:r>
              <a:rPr lang="en-US" sz="1700" dirty="0" smtClean="0"/>
              <a:t>Principles </a:t>
            </a:r>
            <a:r>
              <a:rPr lang="en-US" sz="1700" dirty="0"/>
              <a:t>of Cellular Networks </a:t>
            </a:r>
            <a:endParaRPr lang="en-US" sz="1700" dirty="0" smtClean="0"/>
          </a:p>
          <a:p>
            <a:pPr lvl="1">
              <a:buFont typeface="Gill Sans MT" panose="020B0502020104020203" pitchFamily="34" charset="0"/>
              <a:buChar char="–"/>
            </a:pPr>
            <a:r>
              <a:rPr lang="en-US" sz="1700" dirty="0" smtClean="0"/>
              <a:t>First-Generation </a:t>
            </a:r>
            <a:r>
              <a:rPr lang="en-US" sz="1700" dirty="0"/>
              <a:t>Analog </a:t>
            </a:r>
            <a:endParaRPr lang="en-US" sz="1700" dirty="0" smtClean="0"/>
          </a:p>
          <a:p>
            <a:pPr lvl="1">
              <a:buFont typeface="Gill Sans MT" panose="020B0502020104020203" pitchFamily="34" charset="0"/>
              <a:buChar char="–"/>
            </a:pPr>
            <a:r>
              <a:rPr lang="en-US" sz="1700" dirty="0" smtClean="0"/>
              <a:t>Second-Generation </a:t>
            </a:r>
            <a:r>
              <a:rPr lang="en-US" sz="1700" dirty="0"/>
              <a:t>TDMA </a:t>
            </a:r>
            <a:endParaRPr lang="en-US" sz="1700" dirty="0" smtClean="0"/>
          </a:p>
          <a:p>
            <a:pPr lvl="1">
              <a:buFont typeface="Gill Sans MT" panose="020B0502020104020203" pitchFamily="34" charset="0"/>
              <a:buChar char="–"/>
            </a:pPr>
            <a:r>
              <a:rPr lang="en-US" sz="1700" dirty="0" smtClean="0"/>
              <a:t>Second-Generation </a:t>
            </a:r>
            <a:r>
              <a:rPr lang="en-US" sz="1700" dirty="0"/>
              <a:t>CDMA </a:t>
            </a:r>
            <a:endParaRPr lang="en-US" sz="1700" dirty="0" smtClean="0"/>
          </a:p>
          <a:p>
            <a:pPr lvl="1">
              <a:buFont typeface="Gill Sans MT" panose="020B0502020104020203" pitchFamily="34" charset="0"/>
              <a:buChar char="–"/>
            </a:pPr>
            <a:r>
              <a:rPr lang="en-US" sz="1700" dirty="0" smtClean="0"/>
              <a:t>Third-Generation </a:t>
            </a:r>
            <a:r>
              <a:rPr lang="en-US" sz="1700" dirty="0"/>
              <a:t>Systems</a:t>
            </a:r>
          </a:p>
          <a:p>
            <a:pPr lvl="1">
              <a:buFont typeface="Gill Sans MT" panose="020B0502020104020203" pitchFamily="34" charset="0"/>
              <a:buChar char="–"/>
            </a:pPr>
            <a:endParaRPr lang="en-US" sz="1700" dirty="0"/>
          </a:p>
        </p:txBody>
      </p:sp>
    </p:spTree>
    <p:extLst>
      <p:ext uri="{BB962C8B-B14F-4D97-AF65-F5344CB8AC3E}">
        <p14:creationId xmlns:p14="http://schemas.microsoft.com/office/powerpoint/2010/main" val="4494315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B9FD30-FDA5-4DD1-9EE2-0DD4118A91E5}"/>
              </a:ext>
            </a:extLst>
          </p:cNvPr>
          <p:cNvSpPr>
            <a:spLocks noGrp="1"/>
          </p:cNvSpPr>
          <p:nvPr>
            <p:ph type="title"/>
          </p:nvPr>
        </p:nvSpPr>
        <p:spPr/>
        <p:txBody>
          <a:bodyPr>
            <a:normAutofit/>
          </a:bodyPr>
          <a:lstStyle/>
          <a:p>
            <a:r>
              <a:rPr lang="en-US" dirty="0">
                <a:latin typeface="Gill Sans MT" panose="020B0502020104020203" pitchFamily="34" charset="0"/>
              </a:rPr>
              <a:t>How to characterize the delay spread?</a:t>
            </a:r>
          </a:p>
        </p:txBody>
      </p:sp>
      <p:sp>
        <p:nvSpPr>
          <p:cNvPr id="3" name="Content Placeholder 2">
            <a:extLst>
              <a:ext uri="{FF2B5EF4-FFF2-40B4-BE49-F238E27FC236}">
                <a16:creationId xmlns:a16="http://schemas.microsoft.com/office/drawing/2014/main" xmlns="" id="{B7E13307-0E96-40F7-B96F-6DDE24C1E494}"/>
              </a:ext>
            </a:extLst>
          </p:cNvPr>
          <p:cNvSpPr>
            <a:spLocks noGrp="1"/>
          </p:cNvSpPr>
          <p:nvPr>
            <p:ph idx="1"/>
          </p:nvPr>
        </p:nvSpPr>
        <p:spPr>
          <a:xfrm>
            <a:off x="838200" y="1926105"/>
            <a:ext cx="10515600" cy="4351338"/>
          </a:xfrm>
        </p:spPr>
        <p:txBody>
          <a:bodyPr>
            <a:normAutofit/>
          </a:bodyPr>
          <a:lstStyle/>
          <a:p>
            <a:pPr algn="just"/>
            <a:r>
              <a:rPr lang="en-US" sz="2000" dirty="0"/>
              <a:t>If First arriving component is </a:t>
            </a:r>
            <a:r>
              <a:rPr lang="el-GR" sz="2000" dirty="0"/>
              <a:t>τ</a:t>
            </a:r>
            <a:r>
              <a:rPr lang="en-US" sz="2000" baseline="-25000" dirty="0"/>
              <a:t>0 and </a:t>
            </a:r>
            <a:r>
              <a:rPr lang="en-US" sz="2000" dirty="0"/>
              <a:t>last arriving component is </a:t>
            </a:r>
            <a:r>
              <a:rPr lang="el-GR" sz="2000" dirty="0"/>
              <a:t>τ</a:t>
            </a:r>
            <a:r>
              <a:rPr lang="en-US" sz="2000" baseline="-25000" dirty="0"/>
              <a:t>L-1</a:t>
            </a:r>
            <a:r>
              <a:rPr lang="en-US" sz="2000" dirty="0"/>
              <a:t> then </a:t>
            </a:r>
            <a:endParaRPr lang="en-US" sz="2000" baseline="-25000" dirty="0"/>
          </a:p>
          <a:p>
            <a:pPr marL="0" indent="0" algn="just">
              <a:buNone/>
            </a:pPr>
            <a:r>
              <a:rPr lang="en-US" sz="2000" dirty="0"/>
              <a:t>	Maximum Delay Spread=</a:t>
            </a:r>
            <a:r>
              <a:rPr lang="el-GR" sz="2000" dirty="0"/>
              <a:t>σ</a:t>
            </a:r>
            <a:r>
              <a:rPr lang="el-GR" sz="2000" baseline="-25000" dirty="0"/>
              <a:t>τ</a:t>
            </a:r>
            <a:r>
              <a:rPr lang="en-US" sz="2000" baseline="-25000" dirty="0"/>
              <a:t>(Max)</a:t>
            </a:r>
            <a:r>
              <a:rPr lang="en-US" sz="2000" dirty="0"/>
              <a:t>= </a:t>
            </a:r>
            <a:r>
              <a:rPr lang="el-GR" sz="2000" dirty="0"/>
              <a:t>τ</a:t>
            </a:r>
            <a:r>
              <a:rPr lang="en-US" sz="2000" baseline="-25000" dirty="0"/>
              <a:t>L-1  </a:t>
            </a:r>
            <a:r>
              <a:rPr lang="en-US" sz="2000" dirty="0"/>
              <a:t>-</a:t>
            </a:r>
            <a:r>
              <a:rPr lang="el-GR" sz="2000" dirty="0"/>
              <a:t>τ</a:t>
            </a:r>
            <a:r>
              <a:rPr lang="en-US" sz="2000" baseline="-25000" dirty="0"/>
              <a:t>0</a:t>
            </a:r>
          </a:p>
          <a:p>
            <a:pPr algn="just"/>
            <a:r>
              <a:rPr lang="en-US" sz="2000" dirty="0"/>
              <a:t>Example Consider a multipath channel with L=4 components where First arriving component </a:t>
            </a:r>
            <a:r>
              <a:rPr lang="el-GR" sz="2000" dirty="0"/>
              <a:t>τ</a:t>
            </a:r>
            <a:r>
              <a:rPr lang="en-US" sz="2000" baseline="-25000" dirty="0"/>
              <a:t>0</a:t>
            </a:r>
            <a:r>
              <a:rPr lang="en-US" sz="2000" dirty="0"/>
              <a:t>=0 microseconds and   Last arriving component </a:t>
            </a:r>
            <a:r>
              <a:rPr lang="el-GR" sz="2000" dirty="0"/>
              <a:t>τ</a:t>
            </a:r>
            <a:r>
              <a:rPr lang="en-US" sz="2000" baseline="-25000" dirty="0"/>
              <a:t>L-1= </a:t>
            </a:r>
            <a:r>
              <a:rPr lang="en-US" sz="2000" dirty="0"/>
              <a:t>5</a:t>
            </a:r>
            <a:r>
              <a:rPr lang="en-US" sz="2000" baseline="-25000" dirty="0"/>
              <a:t> </a:t>
            </a:r>
            <a:r>
              <a:rPr lang="en-US" sz="2000" dirty="0"/>
              <a:t>microseconds </a:t>
            </a:r>
            <a:endParaRPr lang="en-US" sz="2000" baseline="-25000" dirty="0"/>
          </a:p>
          <a:p>
            <a:pPr marL="0" indent="0" algn="just">
              <a:buNone/>
            </a:pPr>
            <a:r>
              <a:rPr lang="en-US" sz="2000" dirty="0" smtClean="0"/>
              <a:t>	Maximum </a:t>
            </a:r>
            <a:r>
              <a:rPr lang="en-US" sz="2000" dirty="0"/>
              <a:t>Delay Spread=</a:t>
            </a:r>
            <a:r>
              <a:rPr lang="el-GR" sz="2000" dirty="0"/>
              <a:t>σ</a:t>
            </a:r>
            <a:r>
              <a:rPr lang="el-GR" sz="2000" baseline="-25000" dirty="0"/>
              <a:t>τ</a:t>
            </a:r>
            <a:r>
              <a:rPr lang="en-US" sz="2000" baseline="-25000" dirty="0"/>
              <a:t>(Max)</a:t>
            </a:r>
            <a:r>
              <a:rPr lang="en-US" sz="2000" dirty="0"/>
              <a:t>= </a:t>
            </a:r>
            <a:r>
              <a:rPr lang="el-GR" sz="2000" dirty="0"/>
              <a:t>τ</a:t>
            </a:r>
            <a:r>
              <a:rPr lang="en-US" sz="2000" baseline="-25000" dirty="0"/>
              <a:t>L-1  </a:t>
            </a:r>
            <a:r>
              <a:rPr lang="en-US" sz="2000" dirty="0"/>
              <a:t>-</a:t>
            </a:r>
            <a:r>
              <a:rPr lang="el-GR" sz="2000" dirty="0"/>
              <a:t>τ</a:t>
            </a:r>
            <a:r>
              <a:rPr lang="en-US" sz="2000" baseline="-25000" dirty="0"/>
              <a:t>0</a:t>
            </a:r>
            <a:r>
              <a:rPr lang="en-US" sz="2000" dirty="0"/>
              <a:t>=5-0=5 microseconds.</a:t>
            </a:r>
            <a:endParaRPr lang="en-US" sz="2000" baseline="-25000" dirty="0"/>
          </a:p>
          <a:p>
            <a:pPr algn="just"/>
            <a:endParaRPr lang="en-US" sz="2000" dirty="0"/>
          </a:p>
        </p:txBody>
      </p:sp>
    </p:spTree>
    <p:extLst>
      <p:ext uri="{BB962C8B-B14F-4D97-AF65-F5344CB8AC3E}">
        <p14:creationId xmlns:p14="http://schemas.microsoft.com/office/powerpoint/2010/main" val="15152642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2C7D4236-03E9-46D1-8CA4-E22F04AE837B}"/>
              </a:ext>
            </a:extLst>
          </p:cNvPr>
          <p:cNvPicPr>
            <a:picLocks noChangeAspect="1"/>
          </p:cNvPicPr>
          <p:nvPr/>
        </p:nvPicPr>
        <p:blipFill>
          <a:blip r:embed="rId3"/>
          <a:stretch>
            <a:fillRect/>
          </a:stretch>
        </p:blipFill>
        <p:spPr>
          <a:xfrm>
            <a:off x="902979" y="2111782"/>
            <a:ext cx="9312153" cy="4962257"/>
          </a:xfrm>
          <a:prstGeom prst="rect">
            <a:avLst/>
          </a:prstGeom>
        </p:spPr>
      </p:pic>
      <p:pic>
        <p:nvPicPr>
          <p:cNvPr id="2" name="Picture 1">
            <a:extLst>
              <a:ext uri="{FF2B5EF4-FFF2-40B4-BE49-F238E27FC236}">
                <a16:creationId xmlns:a16="http://schemas.microsoft.com/office/drawing/2014/main" xmlns="" id="{8492970B-EC3F-4317-892E-F59B54CACB66}"/>
              </a:ext>
            </a:extLst>
          </p:cNvPr>
          <p:cNvPicPr>
            <a:picLocks noChangeAspect="1"/>
          </p:cNvPicPr>
          <p:nvPr/>
        </p:nvPicPr>
        <p:blipFill>
          <a:blip r:embed="rId4"/>
          <a:stretch>
            <a:fillRect/>
          </a:stretch>
        </p:blipFill>
        <p:spPr>
          <a:xfrm>
            <a:off x="893607" y="1135465"/>
            <a:ext cx="9111975" cy="894427"/>
          </a:xfrm>
          <a:prstGeom prst="rect">
            <a:avLst/>
          </a:prstGeom>
        </p:spPr>
      </p:pic>
    </p:spTree>
    <p:extLst>
      <p:ext uri="{BB962C8B-B14F-4D97-AF65-F5344CB8AC3E}">
        <p14:creationId xmlns:p14="http://schemas.microsoft.com/office/powerpoint/2010/main" val="9923826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xmlns="" id="{00E4DE1F-8E21-4F87-BBBE-C14DC2AB5DEE}"/>
              </a:ext>
            </a:extLst>
          </p:cNvPr>
          <p:cNvSpPr>
            <a:spLocks noGrp="1" noChangeArrowheads="1"/>
          </p:cNvSpPr>
          <p:nvPr>
            <p:ph type="title"/>
          </p:nvPr>
        </p:nvSpPr>
        <p:spPr/>
        <p:txBody>
          <a:bodyPr/>
          <a:lstStyle/>
          <a:p>
            <a:r>
              <a:rPr lang="en-US" altLang="zh-CN" dirty="0">
                <a:ea typeface="SimSun" panose="02010600030101010101" pitchFamily="2" charset="-122"/>
              </a:rPr>
              <a:t>Example (Power delay profile)</a:t>
            </a:r>
          </a:p>
        </p:txBody>
      </p:sp>
      <p:sp>
        <p:nvSpPr>
          <p:cNvPr id="65540" name="Line 4">
            <a:extLst>
              <a:ext uri="{FF2B5EF4-FFF2-40B4-BE49-F238E27FC236}">
                <a16:creationId xmlns:a16="http://schemas.microsoft.com/office/drawing/2014/main" xmlns="" id="{1E7B9621-0288-4B67-9A82-BA8633EBF0F6}"/>
              </a:ext>
            </a:extLst>
          </p:cNvPr>
          <p:cNvSpPr>
            <a:spLocks noChangeShapeType="1"/>
          </p:cNvSpPr>
          <p:nvPr/>
        </p:nvSpPr>
        <p:spPr bwMode="auto">
          <a:xfrm>
            <a:off x="3668316" y="1657350"/>
            <a:ext cx="0" cy="14859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latin typeface="Times New Roman" panose="02020603050405020304" pitchFamily="18" charset="0"/>
            </a:endParaRPr>
          </a:p>
        </p:txBody>
      </p:sp>
      <p:sp>
        <p:nvSpPr>
          <p:cNvPr id="65541" name="Text Box 5">
            <a:extLst>
              <a:ext uri="{FF2B5EF4-FFF2-40B4-BE49-F238E27FC236}">
                <a16:creationId xmlns:a16="http://schemas.microsoft.com/office/drawing/2014/main" xmlns="" id="{EAFE4081-7C5D-4C05-A841-86F7CAEFEE27}"/>
              </a:ext>
            </a:extLst>
          </p:cNvPr>
          <p:cNvSpPr txBox="1">
            <a:spLocks noChangeArrowheads="1"/>
          </p:cNvSpPr>
          <p:nvPr/>
        </p:nvSpPr>
        <p:spPr bwMode="auto">
          <a:xfrm>
            <a:off x="3096818" y="2857500"/>
            <a:ext cx="5822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en-US" sz="1050">
                <a:latin typeface="Arial" panose="020B0604020202020204" pitchFamily="34" charset="0"/>
              </a:rPr>
              <a:t>-30 dB</a:t>
            </a:r>
          </a:p>
        </p:txBody>
      </p:sp>
      <p:sp>
        <p:nvSpPr>
          <p:cNvPr id="65542" name="Line 6">
            <a:extLst>
              <a:ext uri="{FF2B5EF4-FFF2-40B4-BE49-F238E27FC236}">
                <a16:creationId xmlns:a16="http://schemas.microsoft.com/office/drawing/2014/main" xmlns="" id="{F12AD47D-F224-4BB5-99D2-3D5E6CB1F75D}"/>
              </a:ext>
            </a:extLst>
          </p:cNvPr>
          <p:cNvSpPr>
            <a:spLocks noChangeShapeType="1"/>
          </p:cNvSpPr>
          <p:nvPr/>
        </p:nvSpPr>
        <p:spPr bwMode="auto">
          <a:xfrm>
            <a:off x="3611166" y="2971800"/>
            <a:ext cx="114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latin typeface="Times New Roman" panose="02020603050405020304" pitchFamily="18" charset="0"/>
            </a:endParaRPr>
          </a:p>
        </p:txBody>
      </p:sp>
      <p:sp>
        <p:nvSpPr>
          <p:cNvPr id="65543" name="Text Box 7">
            <a:extLst>
              <a:ext uri="{FF2B5EF4-FFF2-40B4-BE49-F238E27FC236}">
                <a16:creationId xmlns:a16="http://schemas.microsoft.com/office/drawing/2014/main" xmlns="" id="{ED751BA1-FC0A-4C4E-8971-4AB51CE46899}"/>
              </a:ext>
            </a:extLst>
          </p:cNvPr>
          <p:cNvSpPr txBox="1">
            <a:spLocks noChangeArrowheads="1"/>
          </p:cNvSpPr>
          <p:nvPr/>
        </p:nvSpPr>
        <p:spPr bwMode="auto">
          <a:xfrm>
            <a:off x="3096818" y="2514600"/>
            <a:ext cx="5822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en-US" sz="1050">
                <a:latin typeface="Arial" panose="020B0604020202020204" pitchFamily="34" charset="0"/>
              </a:rPr>
              <a:t>-20 dB</a:t>
            </a:r>
          </a:p>
        </p:txBody>
      </p:sp>
      <p:sp>
        <p:nvSpPr>
          <p:cNvPr id="65544" name="Line 8">
            <a:extLst>
              <a:ext uri="{FF2B5EF4-FFF2-40B4-BE49-F238E27FC236}">
                <a16:creationId xmlns:a16="http://schemas.microsoft.com/office/drawing/2014/main" xmlns="" id="{C1EC41C1-FCCF-43BB-824D-2D4AEC0E8673}"/>
              </a:ext>
            </a:extLst>
          </p:cNvPr>
          <p:cNvSpPr>
            <a:spLocks noChangeShapeType="1"/>
          </p:cNvSpPr>
          <p:nvPr/>
        </p:nvSpPr>
        <p:spPr bwMode="auto">
          <a:xfrm>
            <a:off x="3611166" y="2628900"/>
            <a:ext cx="114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latin typeface="Times New Roman" panose="02020603050405020304" pitchFamily="18" charset="0"/>
            </a:endParaRPr>
          </a:p>
        </p:txBody>
      </p:sp>
      <p:sp>
        <p:nvSpPr>
          <p:cNvPr id="65545" name="Text Box 9">
            <a:extLst>
              <a:ext uri="{FF2B5EF4-FFF2-40B4-BE49-F238E27FC236}">
                <a16:creationId xmlns:a16="http://schemas.microsoft.com/office/drawing/2014/main" xmlns="" id="{FEFC3449-58B5-4F19-BB88-F9D014C823C1}"/>
              </a:ext>
            </a:extLst>
          </p:cNvPr>
          <p:cNvSpPr txBox="1">
            <a:spLocks noChangeArrowheads="1"/>
          </p:cNvSpPr>
          <p:nvPr/>
        </p:nvSpPr>
        <p:spPr bwMode="auto">
          <a:xfrm>
            <a:off x="3096818" y="2171700"/>
            <a:ext cx="5822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en-US" sz="1050">
                <a:latin typeface="Arial" panose="020B0604020202020204" pitchFamily="34" charset="0"/>
              </a:rPr>
              <a:t>-10 dB</a:t>
            </a:r>
          </a:p>
        </p:txBody>
      </p:sp>
      <p:sp>
        <p:nvSpPr>
          <p:cNvPr id="65546" name="Line 10">
            <a:extLst>
              <a:ext uri="{FF2B5EF4-FFF2-40B4-BE49-F238E27FC236}">
                <a16:creationId xmlns:a16="http://schemas.microsoft.com/office/drawing/2014/main" xmlns="" id="{BC54BAA1-9D54-4C85-914B-9CFE6CA6986E}"/>
              </a:ext>
            </a:extLst>
          </p:cNvPr>
          <p:cNvSpPr>
            <a:spLocks noChangeShapeType="1"/>
          </p:cNvSpPr>
          <p:nvPr/>
        </p:nvSpPr>
        <p:spPr bwMode="auto">
          <a:xfrm flipV="1">
            <a:off x="3637502" y="2285999"/>
            <a:ext cx="87963" cy="251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latin typeface="Times New Roman" panose="02020603050405020304" pitchFamily="18" charset="0"/>
            </a:endParaRPr>
          </a:p>
        </p:txBody>
      </p:sp>
      <p:sp>
        <p:nvSpPr>
          <p:cNvPr id="65547" name="Text Box 11">
            <a:extLst>
              <a:ext uri="{FF2B5EF4-FFF2-40B4-BE49-F238E27FC236}">
                <a16:creationId xmlns:a16="http://schemas.microsoft.com/office/drawing/2014/main" xmlns="" id="{BCD0020F-8047-4BDD-A3C2-5CF62639E496}"/>
              </a:ext>
            </a:extLst>
          </p:cNvPr>
          <p:cNvSpPr txBox="1">
            <a:spLocks noChangeArrowheads="1"/>
          </p:cNvSpPr>
          <p:nvPr/>
        </p:nvSpPr>
        <p:spPr bwMode="auto">
          <a:xfrm>
            <a:off x="3096817" y="1828800"/>
            <a:ext cx="60946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en-US" sz="1050" dirty="0">
                <a:latin typeface="Arial" panose="020B0604020202020204" pitchFamily="34" charset="0"/>
              </a:rPr>
              <a:t>    0 dB</a:t>
            </a:r>
          </a:p>
        </p:txBody>
      </p:sp>
      <p:sp>
        <p:nvSpPr>
          <p:cNvPr id="65548" name="Line 12">
            <a:extLst>
              <a:ext uri="{FF2B5EF4-FFF2-40B4-BE49-F238E27FC236}">
                <a16:creationId xmlns:a16="http://schemas.microsoft.com/office/drawing/2014/main" xmlns="" id="{E7585809-9485-48F0-B815-899D6A4AFD7A}"/>
              </a:ext>
            </a:extLst>
          </p:cNvPr>
          <p:cNvSpPr>
            <a:spLocks noChangeShapeType="1"/>
          </p:cNvSpPr>
          <p:nvPr/>
        </p:nvSpPr>
        <p:spPr bwMode="auto">
          <a:xfrm>
            <a:off x="3611166" y="1943100"/>
            <a:ext cx="114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latin typeface="Times New Roman" panose="02020603050405020304" pitchFamily="18" charset="0"/>
            </a:endParaRPr>
          </a:p>
        </p:txBody>
      </p:sp>
      <p:sp>
        <p:nvSpPr>
          <p:cNvPr id="65549" name="Line 13">
            <a:extLst>
              <a:ext uri="{FF2B5EF4-FFF2-40B4-BE49-F238E27FC236}">
                <a16:creationId xmlns:a16="http://schemas.microsoft.com/office/drawing/2014/main" xmlns="" id="{6A1949BA-2B4E-4B3A-9F22-86D7C210DE96}"/>
              </a:ext>
            </a:extLst>
          </p:cNvPr>
          <p:cNvSpPr>
            <a:spLocks noChangeShapeType="1"/>
          </p:cNvSpPr>
          <p:nvPr/>
        </p:nvSpPr>
        <p:spPr bwMode="auto">
          <a:xfrm flipV="1">
            <a:off x="3668316" y="2628900"/>
            <a:ext cx="0" cy="51435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latin typeface="Times New Roman" panose="02020603050405020304" pitchFamily="18" charset="0"/>
            </a:endParaRPr>
          </a:p>
        </p:txBody>
      </p:sp>
      <p:sp>
        <p:nvSpPr>
          <p:cNvPr id="65550" name="Line 14">
            <a:extLst>
              <a:ext uri="{FF2B5EF4-FFF2-40B4-BE49-F238E27FC236}">
                <a16:creationId xmlns:a16="http://schemas.microsoft.com/office/drawing/2014/main" xmlns="" id="{D75401F7-498B-4419-B91E-755F7857514E}"/>
              </a:ext>
            </a:extLst>
          </p:cNvPr>
          <p:cNvSpPr>
            <a:spLocks noChangeShapeType="1"/>
          </p:cNvSpPr>
          <p:nvPr/>
        </p:nvSpPr>
        <p:spPr bwMode="auto">
          <a:xfrm>
            <a:off x="3668316" y="3143250"/>
            <a:ext cx="20002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latin typeface="Times New Roman" panose="02020603050405020304" pitchFamily="18" charset="0"/>
            </a:endParaRPr>
          </a:p>
        </p:txBody>
      </p:sp>
      <p:sp>
        <p:nvSpPr>
          <p:cNvPr id="65551" name="Text Box 15">
            <a:extLst>
              <a:ext uri="{FF2B5EF4-FFF2-40B4-BE49-F238E27FC236}">
                <a16:creationId xmlns:a16="http://schemas.microsoft.com/office/drawing/2014/main" xmlns="" id="{A27B4517-EAE1-47B5-95ED-A61D70C266FA}"/>
              </a:ext>
            </a:extLst>
          </p:cNvPr>
          <p:cNvSpPr txBox="1">
            <a:spLocks noChangeArrowheads="1"/>
          </p:cNvSpPr>
          <p:nvPr/>
        </p:nvSpPr>
        <p:spPr bwMode="auto">
          <a:xfrm>
            <a:off x="3554017" y="3200400"/>
            <a:ext cx="26000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en-US" sz="1050">
                <a:latin typeface="Arial" panose="020B0604020202020204" pitchFamily="34" charset="0"/>
              </a:rPr>
              <a:t>0</a:t>
            </a:r>
          </a:p>
        </p:txBody>
      </p:sp>
      <p:sp>
        <p:nvSpPr>
          <p:cNvPr id="65552" name="Text Box 16">
            <a:extLst>
              <a:ext uri="{FF2B5EF4-FFF2-40B4-BE49-F238E27FC236}">
                <a16:creationId xmlns:a16="http://schemas.microsoft.com/office/drawing/2014/main" xmlns="" id="{3471D6B1-3FA4-44DF-9D2A-74E9A0C089F6}"/>
              </a:ext>
            </a:extLst>
          </p:cNvPr>
          <p:cNvSpPr txBox="1">
            <a:spLocks noChangeArrowheads="1"/>
          </p:cNvSpPr>
          <p:nvPr/>
        </p:nvSpPr>
        <p:spPr bwMode="auto">
          <a:xfrm>
            <a:off x="3970736" y="3200400"/>
            <a:ext cx="26000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en-US" sz="1050">
                <a:latin typeface="Arial" panose="020B0604020202020204" pitchFamily="34" charset="0"/>
              </a:rPr>
              <a:t>1</a:t>
            </a:r>
          </a:p>
        </p:txBody>
      </p:sp>
      <p:sp>
        <p:nvSpPr>
          <p:cNvPr id="65553" name="Text Box 17">
            <a:extLst>
              <a:ext uri="{FF2B5EF4-FFF2-40B4-BE49-F238E27FC236}">
                <a16:creationId xmlns:a16="http://schemas.microsoft.com/office/drawing/2014/main" xmlns="" id="{6CF57DCB-1865-4BB2-8612-3C395F0D3FB9}"/>
              </a:ext>
            </a:extLst>
          </p:cNvPr>
          <p:cNvSpPr txBox="1">
            <a:spLocks noChangeArrowheads="1"/>
          </p:cNvSpPr>
          <p:nvPr/>
        </p:nvSpPr>
        <p:spPr bwMode="auto">
          <a:xfrm>
            <a:off x="4387454" y="3200400"/>
            <a:ext cx="26000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en-US" sz="1050">
                <a:latin typeface="Arial" panose="020B0604020202020204" pitchFamily="34" charset="0"/>
              </a:rPr>
              <a:t>2</a:t>
            </a:r>
          </a:p>
        </p:txBody>
      </p:sp>
      <p:sp>
        <p:nvSpPr>
          <p:cNvPr id="65555" name="Text Box 19">
            <a:extLst>
              <a:ext uri="{FF2B5EF4-FFF2-40B4-BE49-F238E27FC236}">
                <a16:creationId xmlns:a16="http://schemas.microsoft.com/office/drawing/2014/main" xmlns="" id="{72973448-E884-415F-A5DF-6AB9D30D23DE}"/>
              </a:ext>
            </a:extLst>
          </p:cNvPr>
          <p:cNvSpPr txBox="1">
            <a:spLocks noChangeArrowheads="1"/>
          </p:cNvSpPr>
          <p:nvPr/>
        </p:nvSpPr>
        <p:spPr bwMode="auto">
          <a:xfrm>
            <a:off x="5220892" y="3200400"/>
            <a:ext cx="26000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en-US" sz="1050">
                <a:latin typeface="Arial" panose="020B0604020202020204" pitchFamily="34" charset="0"/>
              </a:rPr>
              <a:t>5</a:t>
            </a:r>
          </a:p>
        </p:txBody>
      </p:sp>
      <p:sp>
        <p:nvSpPr>
          <p:cNvPr id="65556" name="Line 20">
            <a:extLst>
              <a:ext uri="{FF2B5EF4-FFF2-40B4-BE49-F238E27FC236}">
                <a16:creationId xmlns:a16="http://schemas.microsoft.com/office/drawing/2014/main" xmlns="" id="{2F52D847-444A-4EC7-AD29-99473A88271D}"/>
              </a:ext>
            </a:extLst>
          </p:cNvPr>
          <p:cNvSpPr>
            <a:spLocks noChangeShapeType="1"/>
          </p:cNvSpPr>
          <p:nvPr/>
        </p:nvSpPr>
        <p:spPr bwMode="auto">
          <a:xfrm flipV="1">
            <a:off x="4068366" y="2286000"/>
            <a:ext cx="0" cy="85725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latin typeface="Times New Roman" panose="02020603050405020304" pitchFamily="18" charset="0"/>
            </a:endParaRPr>
          </a:p>
        </p:txBody>
      </p:sp>
      <p:sp>
        <p:nvSpPr>
          <p:cNvPr id="65557" name="Line 21">
            <a:extLst>
              <a:ext uri="{FF2B5EF4-FFF2-40B4-BE49-F238E27FC236}">
                <a16:creationId xmlns:a16="http://schemas.microsoft.com/office/drawing/2014/main" xmlns="" id="{F459A173-BF27-4F34-9A52-279A06D42A25}"/>
              </a:ext>
            </a:extLst>
          </p:cNvPr>
          <p:cNvSpPr>
            <a:spLocks noChangeShapeType="1"/>
          </p:cNvSpPr>
          <p:nvPr/>
        </p:nvSpPr>
        <p:spPr bwMode="auto">
          <a:xfrm flipV="1">
            <a:off x="4468416" y="2286000"/>
            <a:ext cx="0" cy="85725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latin typeface="Times New Roman" panose="02020603050405020304" pitchFamily="18" charset="0"/>
            </a:endParaRPr>
          </a:p>
        </p:txBody>
      </p:sp>
      <p:sp>
        <p:nvSpPr>
          <p:cNvPr id="65558" name="Line 22">
            <a:extLst>
              <a:ext uri="{FF2B5EF4-FFF2-40B4-BE49-F238E27FC236}">
                <a16:creationId xmlns:a16="http://schemas.microsoft.com/office/drawing/2014/main" xmlns="" id="{884BA5DA-1D1F-435D-9B53-32B54528ECE2}"/>
              </a:ext>
            </a:extLst>
          </p:cNvPr>
          <p:cNvSpPr>
            <a:spLocks noChangeShapeType="1"/>
          </p:cNvSpPr>
          <p:nvPr/>
        </p:nvSpPr>
        <p:spPr bwMode="auto">
          <a:xfrm flipV="1">
            <a:off x="5325666" y="1943100"/>
            <a:ext cx="0" cy="120015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latin typeface="Times New Roman" panose="02020603050405020304" pitchFamily="18" charset="0"/>
            </a:endParaRPr>
          </a:p>
        </p:txBody>
      </p:sp>
      <p:sp>
        <p:nvSpPr>
          <p:cNvPr id="65560" name="Text Box 24">
            <a:extLst>
              <a:ext uri="{FF2B5EF4-FFF2-40B4-BE49-F238E27FC236}">
                <a16:creationId xmlns:a16="http://schemas.microsoft.com/office/drawing/2014/main" xmlns="" id="{E1DF9254-3F18-4FDB-B865-470B1EE45886}"/>
              </a:ext>
            </a:extLst>
          </p:cNvPr>
          <p:cNvSpPr txBox="1">
            <a:spLocks noChangeArrowheads="1"/>
          </p:cNvSpPr>
          <p:nvPr/>
        </p:nvSpPr>
        <p:spPr bwMode="auto">
          <a:xfrm>
            <a:off x="3496866" y="1428751"/>
            <a:ext cx="45397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en-US" sz="1050">
                <a:solidFill>
                  <a:srgbClr val="FFFFFF"/>
                </a:solidFill>
                <a:latin typeface="Arial" panose="020B0604020202020204" pitchFamily="34" charset="0"/>
              </a:rPr>
              <a:t>P</a:t>
            </a:r>
            <a:r>
              <a:rPr lang="en-US" altLang="en-US" sz="1050" baseline="-25000">
                <a:solidFill>
                  <a:srgbClr val="FFFFFF"/>
                </a:solidFill>
                <a:latin typeface="Arial" panose="020B0604020202020204" pitchFamily="34" charset="0"/>
              </a:rPr>
              <a:t>r</a:t>
            </a:r>
            <a:r>
              <a:rPr lang="en-US" altLang="en-US" sz="1050">
                <a:solidFill>
                  <a:srgbClr val="FFFFFF"/>
                </a:solidFill>
                <a:latin typeface="Arial" panose="020B0604020202020204" pitchFamily="34" charset="0"/>
              </a:rPr>
              <a:t>(</a:t>
            </a:r>
            <a:r>
              <a:rPr lang="en-US" altLang="en-US" sz="1050">
                <a:solidFill>
                  <a:srgbClr val="FFFFFF"/>
                </a:solidFill>
                <a:latin typeface="Arial" panose="020B0604020202020204" pitchFamily="34" charset="0"/>
                <a:sym typeface="Symbol" panose="05050102010706020507" pitchFamily="18" charset="2"/>
              </a:rPr>
              <a:t></a:t>
            </a:r>
            <a:r>
              <a:rPr lang="en-US" altLang="en-US" sz="1050">
                <a:solidFill>
                  <a:srgbClr val="FFFFFF"/>
                </a:solidFill>
                <a:latin typeface="Arial" panose="020B0604020202020204" pitchFamily="34" charset="0"/>
              </a:rPr>
              <a:t>)</a:t>
            </a:r>
          </a:p>
        </p:txBody>
      </p:sp>
      <p:sp>
        <p:nvSpPr>
          <p:cNvPr id="65561" name="Text Box 25">
            <a:extLst>
              <a:ext uri="{FF2B5EF4-FFF2-40B4-BE49-F238E27FC236}">
                <a16:creationId xmlns:a16="http://schemas.microsoft.com/office/drawing/2014/main" xmlns="" id="{DA3D2F2E-8B5D-4572-93B0-BA84918918F7}"/>
              </a:ext>
            </a:extLst>
          </p:cNvPr>
          <p:cNvSpPr txBox="1">
            <a:spLocks noChangeArrowheads="1"/>
          </p:cNvSpPr>
          <p:nvPr/>
        </p:nvSpPr>
        <p:spPr bwMode="auto">
          <a:xfrm>
            <a:off x="5439966" y="3200400"/>
            <a:ext cx="41870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en-US" sz="1050">
                <a:latin typeface="Arial" panose="020B0604020202020204" pitchFamily="34" charset="0"/>
              </a:rPr>
              <a:t>(</a:t>
            </a:r>
            <a:r>
              <a:rPr lang="en-US" altLang="en-US" sz="1050">
                <a:latin typeface="Arial" panose="020B0604020202020204" pitchFamily="34" charset="0"/>
                <a:cs typeface="Arial" panose="020B0604020202020204" pitchFamily="34" charset="0"/>
              </a:rPr>
              <a:t>µs)</a:t>
            </a:r>
          </a:p>
        </p:txBody>
      </p:sp>
      <p:sp>
        <p:nvSpPr>
          <p:cNvPr id="65562" name="Text Box 26">
            <a:extLst>
              <a:ext uri="{FF2B5EF4-FFF2-40B4-BE49-F238E27FC236}">
                <a16:creationId xmlns:a16="http://schemas.microsoft.com/office/drawing/2014/main" xmlns="" id="{A160DADF-7B68-4BBE-B49C-0DD7D183400A}"/>
              </a:ext>
            </a:extLst>
          </p:cNvPr>
          <p:cNvSpPr txBox="1">
            <a:spLocks noChangeArrowheads="1"/>
          </p:cNvSpPr>
          <p:nvPr/>
        </p:nvSpPr>
        <p:spPr bwMode="auto">
          <a:xfrm>
            <a:off x="5529262" y="2912269"/>
            <a:ext cx="24397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en-US" sz="1050">
                <a:latin typeface="Arial" panose="020B0604020202020204" pitchFamily="34" charset="0"/>
                <a:sym typeface="Symbol" panose="05050102010706020507" pitchFamily="18" charset="2"/>
              </a:rPr>
              <a:t></a:t>
            </a:r>
            <a:endParaRPr lang="en-US" altLang="en-US" sz="1050">
              <a:latin typeface="Arial" panose="020B0604020202020204" pitchFamily="34" charset="0"/>
              <a:cs typeface="Arial" panose="020B0604020202020204" pitchFamily="34" charset="0"/>
              <a:sym typeface="Symbol" panose="05050102010706020507" pitchFamily="18" charset="2"/>
            </a:endParaRPr>
          </a:p>
        </p:txBody>
      </p:sp>
      <p:graphicFrame>
        <p:nvGraphicFramePr>
          <p:cNvPr id="65563" name="Object 27">
            <a:extLst>
              <a:ext uri="{FF2B5EF4-FFF2-40B4-BE49-F238E27FC236}">
                <a16:creationId xmlns:a16="http://schemas.microsoft.com/office/drawing/2014/main" xmlns="" id="{FE5E08ED-6540-4B0D-8509-6B7481094036}"/>
              </a:ext>
            </a:extLst>
          </p:cNvPr>
          <p:cNvGraphicFramePr>
            <a:graphicFrameLocks noGrp="1" noChangeAspect="1"/>
          </p:cNvGraphicFramePr>
          <p:nvPr>
            <p:ph idx="1"/>
            <p:extLst>
              <p:ext uri="{D42A27DB-BD31-4B8C-83A1-F6EECF244321}">
                <p14:modId xmlns:p14="http://schemas.microsoft.com/office/powerpoint/2010/main" val="103634050"/>
              </p:ext>
            </p:extLst>
          </p:nvPr>
        </p:nvGraphicFramePr>
        <p:xfrm>
          <a:off x="3695701" y="3543300"/>
          <a:ext cx="4036219" cy="608410"/>
        </p:xfrm>
        <a:graphic>
          <a:graphicData uri="http://schemas.openxmlformats.org/presentationml/2006/ole">
            <mc:AlternateContent xmlns:mc="http://schemas.openxmlformats.org/markup-compatibility/2006">
              <mc:Choice xmlns:v="urn:schemas-microsoft-com:vml" Requires="v">
                <p:oleObj spid="_x0000_s4599" name="Equation" r:id="rId3" imgW="4216320" imgH="634680" progId="Equation.3">
                  <p:embed/>
                </p:oleObj>
              </mc:Choice>
              <mc:Fallback>
                <p:oleObj name="Equation" r:id="rId3" imgW="4216320" imgH="634680" progId="Equation.3">
                  <p:embed/>
                  <p:pic>
                    <p:nvPicPr>
                      <p:cNvPr id="0" name=""/>
                      <p:cNvPicPr>
                        <a:picLocks noChangeAspect="1" noChangeArrowheads="1"/>
                      </p:cNvPicPr>
                      <p:nvPr/>
                    </p:nvPicPr>
                    <p:blipFill>
                      <a:blip r:embed="rId4"/>
                      <a:srcRect/>
                      <a:stretch>
                        <a:fillRect/>
                      </a:stretch>
                    </p:blipFill>
                    <p:spPr bwMode="auto">
                      <a:xfrm>
                        <a:off x="3695701" y="3543300"/>
                        <a:ext cx="4036219" cy="608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65" name="Object 29">
            <a:extLst>
              <a:ext uri="{FF2B5EF4-FFF2-40B4-BE49-F238E27FC236}">
                <a16:creationId xmlns:a16="http://schemas.microsoft.com/office/drawing/2014/main" xmlns="" id="{816EC22B-9976-4BFD-B934-82ECC95F8C29}"/>
              </a:ext>
            </a:extLst>
          </p:cNvPr>
          <p:cNvGraphicFramePr>
            <a:graphicFrameLocks noChangeAspect="1"/>
          </p:cNvGraphicFramePr>
          <p:nvPr>
            <p:extLst>
              <p:ext uri="{D42A27DB-BD31-4B8C-83A1-F6EECF244321}">
                <p14:modId xmlns:p14="http://schemas.microsoft.com/office/powerpoint/2010/main" val="2528964591"/>
              </p:ext>
            </p:extLst>
          </p:nvPr>
        </p:nvGraphicFramePr>
        <p:xfrm>
          <a:off x="3639742" y="4229102"/>
          <a:ext cx="4742259" cy="656035"/>
        </p:xfrm>
        <a:graphic>
          <a:graphicData uri="http://schemas.openxmlformats.org/presentationml/2006/ole">
            <mc:AlternateContent xmlns:mc="http://schemas.openxmlformats.org/markup-compatibility/2006">
              <mc:Choice xmlns:v="urn:schemas-microsoft-com:vml" Requires="v">
                <p:oleObj spid="_x0000_s4600" name="Equation" r:id="rId5" imgW="4952880" imgH="685800" progId="Equation.3">
                  <p:embed/>
                </p:oleObj>
              </mc:Choice>
              <mc:Fallback>
                <p:oleObj name="Equation" r:id="rId5" imgW="4952880" imgH="685800" progId="Equation.3">
                  <p:embed/>
                  <p:pic>
                    <p:nvPicPr>
                      <p:cNvPr id="0" name=""/>
                      <p:cNvPicPr>
                        <a:picLocks noChangeAspect="1" noChangeArrowheads="1"/>
                      </p:cNvPicPr>
                      <p:nvPr/>
                    </p:nvPicPr>
                    <p:blipFill>
                      <a:blip r:embed="rId6"/>
                      <a:srcRect/>
                      <a:stretch>
                        <a:fillRect/>
                      </a:stretch>
                    </p:blipFill>
                    <p:spPr bwMode="auto">
                      <a:xfrm>
                        <a:off x="3639742" y="4229102"/>
                        <a:ext cx="4742259" cy="6560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66" name="Object 30">
            <a:extLst>
              <a:ext uri="{FF2B5EF4-FFF2-40B4-BE49-F238E27FC236}">
                <a16:creationId xmlns:a16="http://schemas.microsoft.com/office/drawing/2014/main" xmlns="" id="{133B0939-CC26-4908-8343-1F90B6F5C4BA}"/>
              </a:ext>
            </a:extLst>
          </p:cNvPr>
          <p:cNvGraphicFramePr>
            <a:graphicFrameLocks noChangeAspect="1"/>
          </p:cNvGraphicFramePr>
          <p:nvPr>
            <p:extLst>
              <p:ext uri="{D42A27DB-BD31-4B8C-83A1-F6EECF244321}">
                <p14:modId xmlns:p14="http://schemas.microsoft.com/office/powerpoint/2010/main" val="1948130101"/>
              </p:ext>
            </p:extLst>
          </p:nvPr>
        </p:nvGraphicFramePr>
        <p:xfrm>
          <a:off x="3644900" y="5056188"/>
          <a:ext cx="2843213" cy="428625"/>
        </p:xfrm>
        <a:graphic>
          <a:graphicData uri="http://schemas.openxmlformats.org/presentationml/2006/ole">
            <mc:AlternateContent xmlns:mc="http://schemas.openxmlformats.org/markup-compatibility/2006">
              <mc:Choice xmlns:v="urn:schemas-microsoft-com:vml" Requires="v">
                <p:oleObj spid="_x0000_s4601" name="Equation" r:id="rId7" imgW="2793960" imgH="419040" progId="Equation.3">
                  <p:embed/>
                </p:oleObj>
              </mc:Choice>
              <mc:Fallback>
                <p:oleObj name="Equation" r:id="rId7" imgW="2793960" imgH="419040" progId="Equation.3">
                  <p:embed/>
                  <p:pic>
                    <p:nvPicPr>
                      <p:cNvPr id="0" name=""/>
                      <p:cNvPicPr>
                        <a:picLocks noChangeAspect="1" noChangeArrowheads="1"/>
                      </p:cNvPicPr>
                      <p:nvPr/>
                    </p:nvPicPr>
                    <p:blipFill>
                      <a:blip r:embed="rId8"/>
                      <a:srcRect/>
                      <a:stretch>
                        <a:fillRect/>
                      </a:stretch>
                    </p:blipFill>
                    <p:spPr bwMode="auto">
                      <a:xfrm>
                        <a:off x="3644900" y="5056188"/>
                        <a:ext cx="2843213"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5575" name="Group 39">
            <a:extLst>
              <a:ext uri="{FF2B5EF4-FFF2-40B4-BE49-F238E27FC236}">
                <a16:creationId xmlns:a16="http://schemas.microsoft.com/office/drawing/2014/main" xmlns="" id="{E6B70E0F-5957-4360-8BB0-6209E646600D}"/>
              </a:ext>
            </a:extLst>
          </p:cNvPr>
          <p:cNvGrpSpPr>
            <a:grpSpLocks/>
          </p:cNvGrpSpPr>
          <p:nvPr/>
        </p:nvGrpSpPr>
        <p:grpSpPr bwMode="auto">
          <a:xfrm>
            <a:off x="4438652" y="1657350"/>
            <a:ext cx="1834753" cy="400050"/>
            <a:chOff x="1488" y="672"/>
            <a:chExt cx="1541" cy="336"/>
          </a:xfrm>
        </p:grpSpPr>
        <p:sp>
          <p:nvSpPr>
            <p:cNvPr id="65568" name="Line 32">
              <a:extLst>
                <a:ext uri="{FF2B5EF4-FFF2-40B4-BE49-F238E27FC236}">
                  <a16:creationId xmlns:a16="http://schemas.microsoft.com/office/drawing/2014/main" xmlns="" id="{F3C79FB2-4FBB-45B3-AF3C-8EB2A0623040}"/>
                </a:ext>
              </a:extLst>
            </p:cNvPr>
            <p:cNvSpPr>
              <a:spLocks noChangeShapeType="1"/>
            </p:cNvSpPr>
            <p:nvPr/>
          </p:nvSpPr>
          <p:spPr bwMode="auto">
            <a:xfrm>
              <a:off x="2400" y="720"/>
              <a:ext cx="0" cy="28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latin typeface="Times New Roman" panose="02020603050405020304" pitchFamily="18" charset="0"/>
              </a:endParaRPr>
            </a:p>
          </p:txBody>
        </p:sp>
        <p:sp>
          <p:nvSpPr>
            <p:cNvPr id="65569" name="Line 33">
              <a:extLst>
                <a:ext uri="{FF2B5EF4-FFF2-40B4-BE49-F238E27FC236}">
                  <a16:creationId xmlns:a16="http://schemas.microsoft.com/office/drawing/2014/main" xmlns="" id="{FE113794-E87F-427D-81AC-95270A1489E7}"/>
                </a:ext>
              </a:extLst>
            </p:cNvPr>
            <p:cNvSpPr>
              <a:spLocks noChangeShapeType="1"/>
            </p:cNvSpPr>
            <p:nvPr/>
          </p:nvSpPr>
          <p:spPr bwMode="auto">
            <a:xfrm>
              <a:off x="1488" y="720"/>
              <a:ext cx="0" cy="28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latin typeface="Times New Roman" panose="02020603050405020304" pitchFamily="18" charset="0"/>
              </a:endParaRPr>
            </a:p>
          </p:txBody>
        </p:sp>
        <p:sp>
          <p:nvSpPr>
            <p:cNvPr id="65570" name="Line 34">
              <a:extLst>
                <a:ext uri="{FF2B5EF4-FFF2-40B4-BE49-F238E27FC236}">
                  <a16:creationId xmlns:a16="http://schemas.microsoft.com/office/drawing/2014/main" xmlns="" id="{B480144B-64D1-4970-9556-C2C35039222C}"/>
                </a:ext>
              </a:extLst>
            </p:cNvPr>
            <p:cNvSpPr>
              <a:spLocks noChangeShapeType="1"/>
            </p:cNvSpPr>
            <p:nvPr/>
          </p:nvSpPr>
          <p:spPr bwMode="auto">
            <a:xfrm>
              <a:off x="1968" y="816"/>
              <a:ext cx="3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latin typeface="Times New Roman" panose="02020603050405020304" pitchFamily="18" charset="0"/>
              </a:endParaRPr>
            </a:p>
          </p:txBody>
        </p:sp>
        <p:sp>
          <p:nvSpPr>
            <p:cNvPr id="65571" name="Text Box 35">
              <a:extLst>
                <a:ext uri="{FF2B5EF4-FFF2-40B4-BE49-F238E27FC236}">
                  <a16:creationId xmlns:a16="http://schemas.microsoft.com/office/drawing/2014/main" xmlns="" id="{5356778C-630F-413C-88A1-31732E0893A6}"/>
                </a:ext>
              </a:extLst>
            </p:cNvPr>
            <p:cNvSpPr txBox="1">
              <a:spLocks noChangeArrowheads="1"/>
            </p:cNvSpPr>
            <p:nvPr/>
          </p:nvSpPr>
          <p:spPr bwMode="auto">
            <a:xfrm>
              <a:off x="2448" y="672"/>
              <a:ext cx="58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en-US" sz="1200">
                  <a:latin typeface="Arial" panose="020B0604020202020204" pitchFamily="34" charset="0"/>
                </a:rPr>
                <a:t>1.37 </a:t>
              </a:r>
              <a:r>
                <a:rPr lang="en-US" altLang="en-US" sz="1200">
                  <a:latin typeface="Arial" panose="020B0604020202020204" pitchFamily="34" charset="0"/>
                  <a:cs typeface="Arial" panose="020B0604020202020204" pitchFamily="34" charset="0"/>
                </a:rPr>
                <a:t>µs</a:t>
              </a:r>
            </a:p>
          </p:txBody>
        </p:sp>
        <p:sp>
          <p:nvSpPr>
            <p:cNvPr id="65572" name="Line 36">
              <a:extLst>
                <a:ext uri="{FF2B5EF4-FFF2-40B4-BE49-F238E27FC236}">
                  <a16:creationId xmlns:a16="http://schemas.microsoft.com/office/drawing/2014/main" xmlns="" id="{54313156-743F-4DFB-A8A7-EF4215FA4925}"/>
                </a:ext>
              </a:extLst>
            </p:cNvPr>
            <p:cNvSpPr>
              <a:spLocks noChangeShapeType="1"/>
            </p:cNvSpPr>
            <p:nvPr/>
          </p:nvSpPr>
          <p:spPr bwMode="auto">
            <a:xfrm flipH="1">
              <a:off x="1536" y="816"/>
              <a:ext cx="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latin typeface="Times New Roman" panose="02020603050405020304" pitchFamily="18" charset="0"/>
              </a:endParaRPr>
            </a:p>
          </p:txBody>
        </p:sp>
      </p:grpSp>
      <p:grpSp>
        <p:nvGrpSpPr>
          <p:cNvPr id="65574" name="Group 38">
            <a:extLst>
              <a:ext uri="{FF2B5EF4-FFF2-40B4-BE49-F238E27FC236}">
                <a16:creationId xmlns:a16="http://schemas.microsoft.com/office/drawing/2014/main" xmlns="" id="{85DCCA5F-4515-4A14-9304-FC51EB4AC8A6}"/>
              </a:ext>
            </a:extLst>
          </p:cNvPr>
          <p:cNvGrpSpPr>
            <a:grpSpLocks/>
          </p:cNvGrpSpPr>
          <p:nvPr/>
        </p:nvGrpSpPr>
        <p:grpSpPr bwMode="auto">
          <a:xfrm>
            <a:off x="4724401" y="1428750"/>
            <a:ext cx="691753" cy="1828800"/>
            <a:chOff x="1728" y="480"/>
            <a:chExt cx="581" cy="1536"/>
          </a:xfrm>
        </p:grpSpPr>
        <p:sp>
          <p:nvSpPr>
            <p:cNvPr id="65567" name="Line 31">
              <a:extLst>
                <a:ext uri="{FF2B5EF4-FFF2-40B4-BE49-F238E27FC236}">
                  <a16:creationId xmlns:a16="http://schemas.microsoft.com/office/drawing/2014/main" xmlns="" id="{93408A7E-9E36-4FA7-9FE9-431D5C478C19}"/>
                </a:ext>
              </a:extLst>
            </p:cNvPr>
            <p:cNvSpPr>
              <a:spLocks noChangeShapeType="1"/>
            </p:cNvSpPr>
            <p:nvPr/>
          </p:nvSpPr>
          <p:spPr bwMode="auto">
            <a:xfrm>
              <a:off x="1920" y="768"/>
              <a:ext cx="0" cy="124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FFFFFF"/>
                </a:solidFill>
                <a:latin typeface="Times New Roman" panose="02020603050405020304" pitchFamily="18" charset="0"/>
              </a:endParaRPr>
            </a:p>
          </p:txBody>
        </p:sp>
        <p:sp>
          <p:nvSpPr>
            <p:cNvPr id="65573" name="Text Box 37">
              <a:extLst>
                <a:ext uri="{FF2B5EF4-FFF2-40B4-BE49-F238E27FC236}">
                  <a16:creationId xmlns:a16="http://schemas.microsoft.com/office/drawing/2014/main" xmlns="" id="{917BC733-02D0-4786-B36C-CB2932F55854}"/>
                </a:ext>
              </a:extLst>
            </p:cNvPr>
            <p:cNvSpPr txBox="1">
              <a:spLocks noChangeArrowheads="1"/>
            </p:cNvSpPr>
            <p:nvPr/>
          </p:nvSpPr>
          <p:spPr bwMode="auto">
            <a:xfrm>
              <a:off x="1728" y="480"/>
              <a:ext cx="58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en-US" sz="1200">
                  <a:solidFill>
                    <a:srgbClr val="FFFFFF"/>
                  </a:solidFill>
                  <a:latin typeface="Arial" panose="020B0604020202020204" pitchFamily="34" charset="0"/>
                </a:rPr>
                <a:t>4.38 </a:t>
              </a:r>
              <a:r>
                <a:rPr lang="en-US" altLang="en-US" sz="1200">
                  <a:solidFill>
                    <a:srgbClr val="FFFFFF"/>
                  </a:solidFill>
                  <a:latin typeface="Arial" panose="020B0604020202020204" pitchFamily="34" charset="0"/>
                  <a:cs typeface="Arial" panose="020B0604020202020204" pitchFamily="34" charset="0"/>
                </a:rPr>
                <a:t>µs</a:t>
              </a:r>
            </a:p>
          </p:txBody>
        </p:sp>
      </p:grpSp>
    </p:spTree>
    <p:extLst>
      <p:ext uri="{BB962C8B-B14F-4D97-AF65-F5344CB8AC3E}">
        <p14:creationId xmlns:p14="http://schemas.microsoft.com/office/powerpoint/2010/main" val="3157547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5563"/>
                                        </p:tgtEl>
                                        <p:attrNameLst>
                                          <p:attrName>style.visibility</p:attrName>
                                        </p:attrNameLst>
                                      </p:cBhvr>
                                      <p:to>
                                        <p:strVal val="visible"/>
                                      </p:to>
                                    </p:set>
                                    <p:animEffect transition="in" filter="blinds(horizontal)">
                                      <p:cBhvr>
                                        <p:cTn id="7" dur="500"/>
                                        <p:tgtEl>
                                          <p:spTgt spid="655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5574"/>
                                        </p:tgtEl>
                                        <p:attrNameLst>
                                          <p:attrName>style.visibility</p:attrName>
                                        </p:attrNameLst>
                                      </p:cBhvr>
                                      <p:to>
                                        <p:strVal val="visible"/>
                                      </p:to>
                                    </p:set>
                                    <p:animEffect transition="in" filter="blinds(horizontal)">
                                      <p:cBhvr>
                                        <p:cTn id="12" dur="500"/>
                                        <p:tgtEl>
                                          <p:spTgt spid="655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5565"/>
                                        </p:tgtEl>
                                        <p:attrNameLst>
                                          <p:attrName>style.visibility</p:attrName>
                                        </p:attrNameLst>
                                      </p:cBhvr>
                                      <p:to>
                                        <p:strVal val="visible"/>
                                      </p:to>
                                    </p:set>
                                    <p:animEffect transition="in" filter="blinds(horizontal)">
                                      <p:cBhvr>
                                        <p:cTn id="17" dur="500"/>
                                        <p:tgtEl>
                                          <p:spTgt spid="655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5566"/>
                                        </p:tgtEl>
                                        <p:attrNameLst>
                                          <p:attrName>style.visibility</p:attrName>
                                        </p:attrNameLst>
                                      </p:cBhvr>
                                      <p:to>
                                        <p:strVal val="visible"/>
                                      </p:to>
                                    </p:set>
                                    <p:animEffect transition="in" filter="blinds(horizontal)">
                                      <p:cBhvr>
                                        <p:cTn id="22" dur="500"/>
                                        <p:tgtEl>
                                          <p:spTgt spid="6556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5575"/>
                                        </p:tgtEl>
                                        <p:attrNameLst>
                                          <p:attrName>style.visibility</p:attrName>
                                        </p:attrNameLst>
                                      </p:cBhvr>
                                      <p:to>
                                        <p:strVal val="visible"/>
                                      </p:to>
                                    </p:set>
                                    <p:animEffect transition="in" filter="blinds(horizontal)">
                                      <p:cBhvr>
                                        <p:cTn id="27" dur="500"/>
                                        <p:tgtEl>
                                          <p:spTgt spid="65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65B1DA-D195-420E-BC06-ADD2C4684363}"/>
              </a:ext>
            </a:extLst>
          </p:cNvPr>
          <p:cNvSpPr>
            <a:spLocks noGrp="1"/>
          </p:cNvSpPr>
          <p:nvPr>
            <p:ph type="title"/>
          </p:nvPr>
        </p:nvSpPr>
        <p:spPr>
          <a:xfrm>
            <a:off x="2142414" y="983406"/>
            <a:ext cx="7886700" cy="994172"/>
          </a:xfrm>
        </p:spPr>
        <p:txBody>
          <a:bodyPr/>
          <a:lstStyle/>
          <a:p>
            <a:r>
              <a:rPr lang="en-US" dirty="0">
                <a:latin typeface="Gill Sans MT" panose="020B0502020104020203" pitchFamily="34" charset="0"/>
              </a:rPr>
              <a:t>Coherence Bandwidth</a:t>
            </a:r>
          </a:p>
        </p:txBody>
      </p:sp>
      <p:sp>
        <p:nvSpPr>
          <p:cNvPr id="5" name="Rectangle 4">
            <a:extLst>
              <a:ext uri="{FF2B5EF4-FFF2-40B4-BE49-F238E27FC236}">
                <a16:creationId xmlns:a16="http://schemas.microsoft.com/office/drawing/2014/main" xmlns="" id="{BBDAF2C4-E695-430E-910A-CCF19570D4BF}"/>
              </a:ext>
            </a:extLst>
          </p:cNvPr>
          <p:cNvSpPr/>
          <p:nvPr/>
        </p:nvSpPr>
        <p:spPr>
          <a:xfrm>
            <a:off x="1055076" y="2184657"/>
            <a:ext cx="10391161" cy="2862322"/>
          </a:xfrm>
          <a:prstGeom prst="rect">
            <a:avLst/>
          </a:prstGeom>
        </p:spPr>
        <p:txBody>
          <a:bodyPr wrap="square">
            <a:spAutoFit/>
          </a:bodyPr>
          <a:lstStyle/>
          <a:p>
            <a:pPr marL="257175" indent="-257175" algn="just">
              <a:buFont typeface="Arial" panose="020B0604020202020204" pitchFamily="34" charset="0"/>
              <a:buChar char="•"/>
            </a:pPr>
            <a:r>
              <a:rPr lang="en-US" sz="2000" dirty="0">
                <a:latin typeface="Gill Sans MT" panose="020B0502020104020203" pitchFamily="34" charset="0"/>
              </a:rPr>
              <a:t>The delay spread parameters are used to characterize the channel in the time domain. </a:t>
            </a:r>
          </a:p>
          <a:p>
            <a:pPr marL="257175" indent="-257175" algn="just">
              <a:buFont typeface="Arial" panose="020B0604020202020204" pitchFamily="34" charset="0"/>
              <a:buChar char="•"/>
            </a:pPr>
            <a:r>
              <a:rPr lang="en-US" sz="2000" dirty="0">
                <a:latin typeface="Gill Sans MT" panose="020B0502020104020203" pitchFamily="34" charset="0"/>
              </a:rPr>
              <a:t>In the frequency domain the channel is characterized by the coherence bandwidth , </a:t>
            </a:r>
            <a:r>
              <a:rPr lang="en-US" sz="2000" dirty="0" err="1">
                <a:latin typeface="Gill Sans MT" panose="020B0502020104020203" pitchFamily="34" charset="0"/>
              </a:rPr>
              <a:t>B</a:t>
            </a:r>
            <a:r>
              <a:rPr lang="en-US" sz="2000" baseline="-25000" dirty="0" err="1">
                <a:latin typeface="Gill Sans MT" panose="020B0502020104020203" pitchFamily="34" charset="0"/>
              </a:rPr>
              <a:t>c</a:t>
            </a:r>
            <a:r>
              <a:rPr lang="en-US" sz="2000" dirty="0">
                <a:latin typeface="Gill Sans MT" panose="020B0502020104020203" pitchFamily="34" charset="0"/>
              </a:rPr>
              <a:t>, which is the range of frequencies over which the signal strength remains more or less unchanged. </a:t>
            </a:r>
          </a:p>
          <a:p>
            <a:pPr marL="257175" indent="-257175" algn="just">
              <a:buFont typeface="Arial" panose="020B0604020202020204" pitchFamily="34" charset="0"/>
              <a:buChar char="•"/>
            </a:pPr>
            <a:r>
              <a:rPr lang="en-US" sz="2000" dirty="0">
                <a:latin typeface="Gill Sans MT" panose="020B0502020104020203" pitchFamily="34" charset="0"/>
              </a:rPr>
              <a:t>It is a statistical measure of the range of frequencies over which the channel can be considered "flat" (i.e., a channel which passes all spectral components with approximately equal gain and linear phase);</a:t>
            </a:r>
          </a:p>
          <a:p>
            <a:pPr marL="257175" indent="-257175" algn="just">
              <a:buFont typeface="Arial" panose="020B0604020202020204" pitchFamily="34" charset="0"/>
              <a:buChar char="•"/>
            </a:pPr>
            <a:r>
              <a:rPr lang="en-US" sz="2000" dirty="0">
                <a:latin typeface="Gill Sans MT" panose="020B0502020104020203" pitchFamily="34" charset="0"/>
              </a:rPr>
              <a:t>The coherence bandwidth (</a:t>
            </a:r>
            <a:r>
              <a:rPr lang="en-US" sz="2000" dirty="0" err="1">
                <a:latin typeface="Gill Sans MT" panose="020B0502020104020203" pitchFamily="34" charset="0"/>
              </a:rPr>
              <a:t>B</a:t>
            </a:r>
            <a:r>
              <a:rPr lang="en-US" sz="2000" baseline="-25000" dirty="0" err="1">
                <a:latin typeface="Gill Sans MT" panose="020B0502020104020203" pitchFamily="34" charset="0"/>
              </a:rPr>
              <a:t>c</a:t>
            </a:r>
            <a:r>
              <a:rPr lang="en-US" sz="2000" dirty="0">
                <a:latin typeface="Gill Sans MT" panose="020B0502020104020203" pitchFamily="34" charset="0"/>
              </a:rPr>
              <a:t>) between two frequency envelopes is given as</a:t>
            </a:r>
          </a:p>
          <a:p>
            <a:pPr marL="257175" indent="-257175" algn="just">
              <a:buFont typeface="Arial" panose="020B0604020202020204" pitchFamily="34" charset="0"/>
              <a:buChar char="•"/>
            </a:pPr>
            <a:r>
              <a:rPr lang="en-US" sz="2000" dirty="0">
                <a:latin typeface="Gill Sans MT" panose="020B0502020104020203" pitchFamily="34" charset="0"/>
              </a:rPr>
              <a:t>Where </a:t>
            </a:r>
            <a:r>
              <a:rPr lang="el-GR" sz="2000" dirty="0"/>
              <a:t>τ</a:t>
            </a:r>
            <a:r>
              <a:rPr lang="en-US" sz="2000" baseline="-25000" dirty="0">
                <a:latin typeface="Gill Sans MT" panose="020B0502020104020203" pitchFamily="34" charset="0"/>
              </a:rPr>
              <a:t>d</a:t>
            </a:r>
            <a:r>
              <a:rPr lang="en-US" sz="2000" dirty="0">
                <a:latin typeface="Gill Sans MT" panose="020B0502020104020203" pitchFamily="34" charset="0"/>
              </a:rPr>
              <a:t> is the rms delay spread in multipath delay.</a:t>
            </a:r>
          </a:p>
          <a:p>
            <a:pPr algn="just"/>
            <a:r>
              <a:rPr lang="en-US" sz="2000" dirty="0">
                <a:latin typeface="Gill Sans MT" panose="020B0502020104020203" pitchFamily="34" charset="0"/>
              </a:rPr>
              <a:t> </a:t>
            </a:r>
          </a:p>
        </p:txBody>
      </p:sp>
      <p:grpSp>
        <p:nvGrpSpPr>
          <p:cNvPr id="16" name="Group 15">
            <a:extLst>
              <a:ext uri="{FF2B5EF4-FFF2-40B4-BE49-F238E27FC236}">
                <a16:creationId xmlns:a16="http://schemas.microsoft.com/office/drawing/2014/main" xmlns="" id="{7227E26E-4314-4A76-8D8B-48451FE448F9}"/>
              </a:ext>
            </a:extLst>
          </p:cNvPr>
          <p:cNvGrpSpPr/>
          <p:nvPr/>
        </p:nvGrpSpPr>
        <p:grpSpPr>
          <a:xfrm>
            <a:off x="4497624" y="3537859"/>
            <a:ext cx="2297240" cy="3146178"/>
            <a:chOff x="102245" y="2475585"/>
            <a:chExt cx="3062986" cy="4194904"/>
          </a:xfrm>
        </p:grpSpPr>
        <p:sp>
          <p:nvSpPr>
            <p:cNvPr id="31" name="TextBox 30">
              <a:extLst>
                <a:ext uri="{FF2B5EF4-FFF2-40B4-BE49-F238E27FC236}">
                  <a16:creationId xmlns:a16="http://schemas.microsoft.com/office/drawing/2014/main" xmlns="" id="{DE80C0B4-94DA-4412-AE91-6A8E9BBB55C0}"/>
                </a:ext>
              </a:extLst>
            </p:cNvPr>
            <p:cNvSpPr txBox="1"/>
            <p:nvPr/>
          </p:nvSpPr>
          <p:spPr>
            <a:xfrm rot="16200000">
              <a:off x="-1810541" y="4388371"/>
              <a:ext cx="4194904" cy="369332"/>
            </a:xfrm>
            <a:prstGeom prst="rect">
              <a:avLst/>
            </a:prstGeom>
            <a:noFill/>
          </p:spPr>
          <p:txBody>
            <a:bodyPr wrap="square" rtlCol="0">
              <a:spAutoFit/>
            </a:bodyPr>
            <a:lstStyle/>
            <a:p>
              <a:r>
                <a:rPr lang="en-US" sz="1200" dirty="0"/>
                <a:t>Channel frequency Response H(f)</a:t>
              </a:r>
              <a:endParaRPr lang="en-US" sz="1200" baseline="-25000" dirty="0"/>
            </a:p>
          </p:txBody>
        </p:sp>
        <p:grpSp>
          <p:nvGrpSpPr>
            <p:cNvPr id="15" name="Group 14">
              <a:extLst>
                <a:ext uri="{FF2B5EF4-FFF2-40B4-BE49-F238E27FC236}">
                  <a16:creationId xmlns:a16="http://schemas.microsoft.com/office/drawing/2014/main" xmlns="" id="{1EC2987B-5673-4DED-825A-0B3A9C86D84F}"/>
                </a:ext>
              </a:extLst>
            </p:cNvPr>
            <p:cNvGrpSpPr/>
            <p:nvPr/>
          </p:nvGrpSpPr>
          <p:grpSpPr>
            <a:xfrm>
              <a:off x="576775" y="3969631"/>
              <a:ext cx="2588456" cy="2600312"/>
              <a:chOff x="576775" y="3969631"/>
              <a:chExt cx="2588456" cy="2600312"/>
            </a:xfrm>
          </p:grpSpPr>
          <p:cxnSp>
            <p:nvCxnSpPr>
              <p:cNvPr id="4" name="Straight Arrow Connector 3">
                <a:extLst>
                  <a:ext uri="{FF2B5EF4-FFF2-40B4-BE49-F238E27FC236}">
                    <a16:creationId xmlns:a16="http://schemas.microsoft.com/office/drawing/2014/main" xmlns="" id="{DC345406-827B-4822-8AE7-1DBE8FD20EBD}"/>
                  </a:ext>
                </a:extLst>
              </p:cNvPr>
              <p:cNvCxnSpPr/>
              <p:nvPr/>
            </p:nvCxnSpPr>
            <p:spPr>
              <a:xfrm>
                <a:off x="576775" y="6147582"/>
                <a:ext cx="2588456" cy="0"/>
              </a:xfrm>
              <a:prstGeom prst="straightConnector1">
                <a:avLst/>
              </a:prstGeom>
              <a:ln w="25400">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xmlns="" id="{EA794FB2-8DD2-4C76-8391-D9C5C6B67546}"/>
                  </a:ext>
                </a:extLst>
              </p:cNvPr>
              <p:cNvCxnSpPr/>
              <p:nvPr/>
            </p:nvCxnSpPr>
            <p:spPr>
              <a:xfrm flipV="1">
                <a:off x="576775" y="3969631"/>
                <a:ext cx="0" cy="2177951"/>
              </a:xfrm>
              <a:prstGeom prst="straightConnector1">
                <a:avLst/>
              </a:prstGeom>
              <a:ln w="25400">
                <a:tailEnd type="triangle"/>
              </a:ln>
            </p:spPr>
            <p:style>
              <a:lnRef idx="3">
                <a:schemeClr val="dk1"/>
              </a:lnRef>
              <a:fillRef idx="0">
                <a:schemeClr val="dk1"/>
              </a:fillRef>
              <a:effectRef idx="2">
                <a:schemeClr val="dk1"/>
              </a:effectRef>
              <a:fontRef idx="minor">
                <a:schemeClr val="tx1"/>
              </a:fontRef>
            </p:style>
          </p:cxnSp>
          <p:sp>
            <p:nvSpPr>
              <p:cNvPr id="12" name="Freeform: Shape 11">
                <a:extLst>
                  <a:ext uri="{FF2B5EF4-FFF2-40B4-BE49-F238E27FC236}">
                    <a16:creationId xmlns:a16="http://schemas.microsoft.com/office/drawing/2014/main" xmlns="" id="{FDA27156-FF42-4CF1-911D-CF0F8C847C35}"/>
                  </a:ext>
                </a:extLst>
              </p:cNvPr>
              <p:cNvSpPr/>
              <p:nvPr/>
            </p:nvSpPr>
            <p:spPr>
              <a:xfrm>
                <a:off x="576775" y="5387926"/>
                <a:ext cx="2180493" cy="759656"/>
              </a:xfrm>
              <a:custGeom>
                <a:avLst/>
                <a:gdLst>
                  <a:gd name="connsiteX0" fmla="*/ 0 w 2180493"/>
                  <a:gd name="connsiteY0" fmla="*/ 759656 h 759656"/>
                  <a:gd name="connsiteX1" fmla="*/ 28136 w 2180493"/>
                  <a:gd name="connsiteY1" fmla="*/ 689317 h 759656"/>
                  <a:gd name="connsiteX2" fmla="*/ 42203 w 2180493"/>
                  <a:gd name="connsiteY2" fmla="*/ 647114 h 759656"/>
                  <a:gd name="connsiteX3" fmla="*/ 70339 w 2180493"/>
                  <a:gd name="connsiteY3" fmla="*/ 618979 h 759656"/>
                  <a:gd name="connsiteX4" fmla="*/ 84407 w 2180493"/>
                  <a:gd name="connsiteY4" fmla="*/ 576776 h 759656"/>
                  <a:gd name="connsiteX5" fmla="*/ 112542 w 2180493"/>
                  <a:gd name="connsiteY5" fmla="*/ 548640 h 759656"/>
                  <a:gd name="connsiteX6" fmla="*/ 140677 w 2180493"/>
                  <a:gd name="connsiteY6" fmla="*/ 464234 h 759656"/>
                  <a:gd name="connsiteX7" fmla="*/ 168813 w 2180493"/>
                  <a:gd name="connsiteY7" fmla="*/ 407963 h 759656"/>
                  <a:gd name="connsiteX8" fmla="*/ 196948 w 2180493"/>
                  <a:gd name="connsiteY8" fmla="*/ 365760 h 759656"/>
                  <a:gd name="connsiteX9" fmla="*/ 211016 w 2180493"/>
                  <a:gd name="connsiteY9" fmla="*/ 323557 h 759656"/>
                  <a:gd name="connsiteX10" fmla="*/ 267287 w 2180493"/>
                  <a:gd name="connsiteY10" fmla="*/ 253219 h 759656"/>
                  <a:gd name="connsiteX11" fmla="*/ 295422 w 2180493"/>
                  <a:gd name="connsiteY11" fmla="*/ 211016 h 759656"/>
                  <a:gd name="connsiteX12" fmla="*/ 351693 w 2180493"/>
                  <a:gd name="connsiteY12" fmla="*/ 154745 h 759656"/>
                  <a:gd name="connsiteX13" fmla="*/ 379828 w 2180493"/>
                  <a:gd name="connsiteY13" fmla="*/ 126609 h 759656"/>
                  <a:gd name="connsiteX14" fmla="*/ 422031 w 2180493"/>
                  <a:gd name="connsiteY14" fmla="*/ 98474 h 759656"/>
                  <a:gd name="connsiteX15" fmla="*/ 450167 w 2180493"/>
                  <a:gd name="connsiteY15" fmla="*/ 70339 h 759656"/>
                  <a:gd name="connsiteX16" fmla="*/ 506437 w 2180493"/>
                  <a:gd name="connsiteY16" fmla="*/ 56271 h 759656"/>
                  <a:gd name="connsiteX17" fmla="*/ 590843 w 2180493"/>
                  <a:gd name="connsiteY17" fmla="*/ 28136 h 759656"/>
                  <a:gd name="connsiteX18" fmla="*/ 689317 w 2180493"/>
                  <a:gd name="connsiteY18" fmla="*/ 0 h 759656"/>
                  <a:gd name="connsiteX19" fmla="*/ 1420837 w 2180493"/>
                  <a:gd name="connsiteY19" fmla="*/ 14068 h 759656"/>
                  <a:gd name="connsiteX20" fmla="*/ 1519311 w 2180493"/>
                  <a:gd name="connsiteY20" fmla="*/ 42203 h 759656"/>
                  <a:gd name="connsiteX21" fmla="*/ 1617785 w 2180493"/>
                  <a:gd name="connsiteY21" fmla="*/ 56271 h 759656"/>
                  <a:gd name="connsiteX22" fmla="*/ 1716259 w 2180493"/>
                  <a:gd name="connsiteY22" fmla="*/ 98474 h 759656"/>
                  <a:gd name="connsiteX23" fmla="*/ 1814733 w 2180493"/>
                  <a:gd name="connsiteY23" fmla="*/ 182880 h 759656"/>
                  <a:gd name="connsiteX24" fmla="*/ 1842868 w 2180493"/>
                  <a:gd name="connsiteY24" fmla="*/ 211016 h 759656"/>
                  <a:gd name="connsiteX25" fmla="*/ 1885071 w 2180493"/>
                  <a:gd name="connsiteY25" fmla="*/ 253219 h 759656"/>
                  <a:gd name="connsiteX26" fmla="*/ 1955410 w 2180493"/>
                  <a:gd name="connsiteY26" fmla="*/ 379828 h 759656"/>
                  <a:gd name="connsiteX27" fmla="*/ 1983545 w 2180493"/>
                  <a:gd name="connsiteY27" fmla="*/ 422031 h 759656"/>
                  <a:gd name="connsiteX28" fmla="*/ 2039816 w 2180493"/>
                  <a:gd name="connsiteY28" fmla="*/ 520505 h 759656"/>
                  <a:gd name="connsiteX29" fmla="*/ 2082019 w 2180493"/>
                  <a:gd name="connsiteY29" fmla="*/ 590843 h 759656"/>
                  <a:gd name="connsiteX30" fmla="*/ 2096087 w 2180493"/>
                  <a:gd name="connsiteY30" fmla="*/ 633046 h 759656"/>
                  <a:gd name="connsiteX31" fmla="*/ 2152357 w 2180493"/>
                  <a:gd name="connsiteY31" fmla="*/ 703385 h 759656"/>
                  <a:gd name="connsiteX32" fmla="*/ 2180493 w 2180493"/>
                  <a:gd name="connsiteY32" fmla="*/ 759656 h 759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80493" h="759656">
                    <a:moveTo>
                      <a:pt x="0" y="759656"/>
                    </a:moveTo>
                    <a:cubicBezTo>
                      <a:pt x="9379" y="736210"/>
                      <a:pt x="19269" y="712962"/>
                      <a:pt x="28136" y="689317"/>
                    </a:cubicBezTo>
                    <a:cubicBezTo>
                      <a:pt x="33343" y="675433"/>
                      <a:pt x="34574" y="659829"/>
                      <a:pt x="42203" y="647114"/>
                    </a:cubicBezTo>
                    <a:cubicBezTo>
                      <a:pt x="49027" y="635741"/>
                      <a:pt x="60960" y="628357"/>
                      <a:pt x="70339" y="618979"/>
                    </a:cubicBezTo>
                    <a:cubicBezTo>
                      <a:pt x="75028" y="604911"/>
                      <a:pt x="76778" y="589492"/>
                      <a:pt x="84407" y="576776"/>
                    </a:cubicBezTo>
                    <a:cubicBezTo>
                      <a:pt x="91231" y="565403"/>
                      <a:pt x="106611" y="560503"/>
                      <a:pt x="112542" y="548640"/>
                    </a:cubicBezTo>
                    <a:cubicBezTo>
                      <a:pt x="125805" y="522114"/>
                      <a:pt x="127414" y="490760"/>
                      <a:pt x="140677" y="464234"/>
                    </a:cubicBezTo>
                    <a:cubicBezTo>
                      <a:pt x="150056" y="445477"/>
                      <a:pt x="158408" y="426171"/>
                      <a:pt x="168813" y="407963"/>
                    </a:cubicBezTo>
                    <a:cubicBezTo>
                      <a:pt x="177201" y="393283"/>
                      <a:pt x="189387" y="380882"/>
                      <a:pt x="196948" y="365760"/>
                    </a:cubicBezTo>
                    <a:cubicBezTo>
                      <a:pt x="203580" y="352497"/>
                      <a:pt x="204384" y="336820"/>
                      <a:pt x="211016" y="323557"/>
                    </a:cubicBezTo>
                    <a:cubicBezTo>
                      <a:pt x="239885" y="265820"/>
                      <a:pt x="232392" y="296838"/>
                      <a:pt x="267287" y="253219"/>
                    </a:cubicBezTo>
                    <a:cubicBezTo>
                      <a:pt x="277849" y="240017"/>
                      <a:pt x="284419" y="223853"/>
                      <a:pt x="295422" y="211016"/>
                    </a:cubicBezTo>
                    <a:cubicBezTo>
                      <a:pt x="312685" y="190876"/>
                      <a:pt x="332936" y="173502"/>
                      <a:pt x="351693" y="154745"/>
                    </a:cubicBezTo>
                    <a:cubicBezTo>
                      <a:pt x="361071" y="145366"/>
                      <a:pt x="368792" y="133966"/>
                      <a:pt x="379828" y="126609"/>
                    </a:cubicBezTo>
                    <a:cubicBezTo>
                      <a:pt x="393896" y="117231"/>
                      <a:pt x="408829" y="109036"/>
                      <a:pt x="422031" y="98474"/>
                    </a:cubicBezTo>
                    <a:cubicBezTo>
                      <a:pt x="432388" y="90189"/>
                      <a:pt x="438304" y="76270"/>
                      <a:pt x="450167" y="70339"/>
                    </a:cubicBezTo>
                    <a:cubicBezTo>
                      <a:pt x="467460" y="61693"/>
                      <a:pt x="487918" y="61827"/>
                      <a:pt x="506437" y="56271"/>
                    </a:cubicBezTo>
                    <a:cubicBezTo>
                      <a:pt x="534843" y="47749"/>
                      <a:pt x="562071" y="35329"/>
                      <a:pt x="590843" y="28136"/>
                    </a:cubicBezTo>
                    <a:cubicBezTo>
                      <a:pt x="661500" y="10471"/>
                      <a:pt x="628772" y="20182"/>
                      <a:pt x="689317" y="0"/>
                    </a:cubicBezTo>
                    <a:cubicBezTo>
                      <a:pt x="933157" y="4689"/>
                      <a:pt x="1177267" y="1683"/>
                      <a:pt x="1420837" y="14068"/>
                    </a:cubicBezTo>
                    <a:cubicBezTo>
                      <a:pt x="1454931" y="15802"/>
                      <a:pt x="1485931" y="35050"/>
                      <a:pt x="1519311" y="42203"/>
                    </a:cubicBezTo>
                    <a:cubicBezTo>
                      <a:pt x="1551733" y="49151"/>
                      <a:pt x="1584960" y="51582"/>
                      <a:pt x="1617785" y="56271"/>
                    </a:cubicBezTo>
                    <a:cubicBezTo>
                      <a:pt x="1723738" y="126905"/>
                      <a:pt x="1589081" y="43969"/>
                      <a:pt x="1716259" y="98474"/>
                    </a:cubicBezTo>
                    <a:cubicBezTo>
                      <a:pt x="1753753" y="114543"/>
                      <a:pt x="1788524" y="156671"/>
                      <a:pt x="1814733" y="182880"/>
                    </a:cubicBezTo>
                    <a:lnTo>
                      <a:pt x="1842868" y="211016"/>
                    </a:lnTo>
                    <a:lnTo>
                      <a:pt x="1885071" y="253219"/>
                    </a:lnTo>
                    <a:cubicBezTo>
                      <a:pt x="1909832" y="327502"/>
                      <a:pt x="1890913" y="283083"/>
                      <a:pt x="1955410" y="379828"/>
                    </a:cubicBezTo>
                    <a:cubicBezTo>
                      <a:pt x="1964788" y="393896"/>
                      <a:pt x="1978198" y="405991"/>
                      <a:pt x="1983545" y="422031"/>
                    </a:cubicBezTo>
                    <a:cubicBezTo>
                      <a:pt x="2005027" y="486477"/>
                      <a:pt x="1988716" y="452371"/>
                      <a:pt x="2039816" y="520505"/>
                    </a:cubicBezTo>
                    <a:cubicBezTo>
                      <a:pt x="2079663" y="640053"/>
                      <a:pt x="2024090" y="494297"/>
                      <a:pt x="2082019" y="590843"/>
                    </a:cubicBezTo>
                    <a:cubicBezTo>
                      <a:pt x="2089648" y="603558"/>
                      <a:pt x="2089455" y="619783"/>
                      <a:pt x="2096087" y="633046"/>
                    </a:cubicBezTo>
                    <a:cubicBezTo>
                      <a:pt x="2113833" y="668538"/>
                      <a:pt x="2126188" y="677215"/>
                      <a:pt x="2152357" y="703385"/>
                    </a:cubicBezTo>
                    <a:cubicBezTo>
                      <a:pt x="2168522" y="751879"/>
                      <a:pt x="2155940" y="735103"/>
                      <a:pt x="2180493" y="759656"/>
                    </a:cubicBezTo>
                  </a:path>
                </a:pathLst>
              </a:custGeom>
              <a:ln w="25400"/>
            </p:spPr>
            <p:style>
              <a:lnRef idx="3">
                <a:schemeClr val="dk1"/>
              </a:lnRef>
              <a:fillRef idx="0">
                <a:schemeClr val="dk1"/>
              </a:fillRef>
              <a:effectRef idx="2">
                <a:schemeClr val="dk1"/>
              </a:effectRef>
              <a:fontRef idx="minor">
                <a:schemeClr val="tx1"/>
              </a:fontRef>
            </p:style>
            <p:txBody>
              <a:bodyPr rtlCol="0" anchor="ctr"/>
              <a:lstStyle/>
              <a:p>
                <a:pPr algn="ctr"/>
                <a:endParaRPr lang="en-US" sz="1350"/>
              </a:p>
            </p:txBody>
          </p:sp>
          <p:cxnSp>
            <p:nvCxnSpPr>
              <p:cNvPr id="14" name="Straight Connector 13">
                <a:extLst>
                  <a:ext uri="{FF2B5EF4-FFF2-40B4-BE49-F238E27FC236}">
                    <a16:creationId xmlns:a16="http://schemas.microsoft.com/office/drawing/2014/main" xmlns="" id="{F844839A-ED08-4567-AFE9-C2B13DB2C70B}"/>
                  </a:ext>
                </a:extLst>
              </p:cNvPr>
              <p:cNvCxnSpPr/>
              <p:nvPr/>
            </p:nvCxnSpPr>
            <p:spPr>
              <a:xfrm>
                <a:off x="1280160" y="5176445"/>
                <a:ext cx="0" cy="380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28F23FA1-E7F9-4D44-8549-E988505DDAF9}"/>
                  </a:ext>
                </a:extLst>
              </p:cNvPr>
              <p:cNvCxnSpPr/>
              <p:nvPr/>
            </p:nvCxnSpPr>
            <p:spPr>
              <a:xfrm>
                <a:off x="1995268" y="5149149"/>
                <a:ext cx="0" cy="380293"/>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336A02E8-D367-4DA1-99ED-62B5D1F6E085}"/>
                  </a:ext>
                </a:extLst>
              </p:cNvPr>
              <p:cNvSpPr txBox="1"/>
              <p:nvPr/>
            </p:nvSpPr>
            <p:spPr>
              <a:xfrm>
                <a:off x="1417003" y="4982893"/>
                <a:ext cx="645900" cy="430887"/>
              </a:xfrm>
              <a:prstGeom prst="rect">
                <a:avLst/>
              </a:prstGeom>
              <a:noFill/>
            </p:spPr>
            <p:txBody>
              <a:bodyPr wrap="square" rtlCol="0">
                <a:spAutoFit/>
              </a:bodyPr>
              <a:lstStyle/>
              <a:p>
                <a:r>
                  <a:rPr lang="en-US" sz="1500" dirty="0" err="1"/>
                  <a:t>B</a:t>
                </a:r>
                <a:r>
                  <a:rPr lang="en-US" sz="1500" baseline="-25000" dirty="0" err="1"/>
                  <a:t>c</a:t>
                </a:r>
                <a:endParaRPr lang="en-US" sz="1500" baseline="-25000" dirty="0"/>
              </a:p>
            </p:txBody>
          </p:sp>
          <p:sp>
            <p:nvSpPr>
              <p:cNvPr id="33" name="TextBox 32">
                <a:extLst>
                  <a:ext uri="{FF2B5EF4-FFF2-40B4-BE49-F238E27FC236}">
                    <a16:creationId xmlns:a16="http://schemas.microsoft.com/office/drawing/2014/main" xmlns="" id="{8098E5C5-A0CB-44A3-A2EF-9EBADDDBC07A}"/>
                  </a:ext>
                </a:extLst>
              </p:cNvPr>
              <p:cNvSpPr txBox="1"/>
              <p:nvPr/>
            </p:nvSpPr>
            <p:spPr>
              <a:xfrm>
                <a:off x="615834" y="6169834"/>
                <a:ext cx="2526375" cy="400109"/>
              </a:xfrm>
              <a:prstGeom prst="rect">
                <a:avLst/>
              </a:prstGeom>
              <a:noFill/>
            </p:spPr>
            <p:txBody>
              <a:bodyPr wrap="square" rtlCol="0">
                <a:spAutoFit/>
              </a:bodyPr>
              <a:lstStyle/>
              <a:p>
                <a:r>
                  <a:rPr lang="en-US" sz="1350" dirty="0"/>
                  <a:t>Frequency Separation</a:t>
                </a:r>
              </a:p>
            </p:txBody>
          </p:sp>
          <p:cxnSp>
            <p:nvCxnSpPr>
              <p:cNvPr id="34" name="Straight Arrow Connector 33">
                <a:extLst>
                  <a:ext uri="{FF2B5EF4-FFF2-40B4-BE49-F238E27FC236}">
                    <a16:creationId xmlns:a16="http://schemas.microsoft.com/office/drawing/2014/main" xmlns="" id="{B376EEAC-1D06-43A3-A8A8-BFCCE48D1755}"/>
                  </a:ext>
                </a:extLst>
              </p:cNvPr>
              <p:cNvCxnSpPr/>
              <p:nvPr/>
            </p:nvCxnSpPr>
            <p:spPr>
              <a:xfrm>
                <a:off x="1260236" y="5556738"/>
                <a:ext cx="731520"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pic>
        <p:nvPicPr>
          <p:cNvPr id="17" name="Picture 16">
            <a:extLst>
              <a:ext uri="{FF2B5EF4-FFF2-40B4-BE49-F238E27FC236}">
                <a16:creationId xmlns:a16="http://schemas.microsoft.com/office/drawing/2014/main" xmlns="" id="{8A01F1F0-E088-4251-B551-3B1C4071A258}"/>
              </a:ext>
            </a:extLst>
          </p:cNvPr>
          <p:cNvPicPr>
            <a:picLocks noChangeAspect="1"/>
          </p:cNvPicPr>
          <p:nvPr/>
        </p:nvPicPr>
        <p:blipFill>
          <a:blip r:embed="rId2"/>
          <a:stretch>
            <a:fillRect/>
          </a:stretch>
        </p:blipFill>
        <p:spPr>
          <a:xfrm>
            <a:off x="9337564" y="3785716"/>
            <a:ext cx="1383100" cy="786283"/>
          </a:xfrm>
          <a:prstGeom prst="rect">
            <a:avLst/>
          </a:prstGeom>
        </p:spPr>
      </p:pic>
    </p:spTree>
    <p:extLst>
      <p:ext uri="{BB962C8B-B14F-4D97-AF65-F5344CB8AC3E}">
        <p14:creationId xmlns:p14="http://schemas.microsoft.com/office/powerpoint/2010/main" val="14271226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65F5023-DA76-4FA6-8710-D9A21C52F7EB}"/>
              </a:ext>
            </a:extLst>
          </p:cNvPr>
          <p:cNvSpPr>
            <a:spLocks noGrp="1"/>
          </p:cNvSpPr>
          <p:nvPr>
            <p:ph idx="1"/>
          </p:nvPr>
        </p:nvSpPr>
        <p:spPr>
          <a:xfrm>
            <a:off x="1296236" y="2514119"/>
            <a:ext cx="9876136" cy="2550248"/>
          </a:xfrm>
        </p:spPr>
        <p:txBody>
          <a:bodyPr>
            <a:normAutofit/>
          </a:bodyPr>
          <a:lstStyle/>
          <a:p>
            <a:r>
              <a:rPr lang="en-US" sz="2000" dirty="0"/>
              <a:t>In order to avoid channel-induced ISI distortion, the channel is required to be flat fading by ensuring that </a:t>
            </a:r>
            <a:r>
              <a:rPr lang="en-US" sz="2000" i="1" dirty="0" err="1"/>
              <a:t>Bc</a:t>
            </a:r>
            <a:r>
              <a:rPr lang="en-US" sz="2000" i="1" dirty="0"/>
              <a:t> &gt; </a:t>
            </a:r>
            <a:r>
              <a:rPr lang="en-US" sz="2000" i="1" dirty="0" err="1"/>
              <a:t>B</a:t>
            </a:r>
            <a:r>
              <a:rPr lang="en-US" sz="2000" i="1" baseline="-25000" dirty="0" err="1"/>
              <a:t>w</a:t>
            </a:r>
            <a:r>
              <a:rPr lang="en-US" sz="2000" dirty="0"/>
              <a:t>. </a:t>
            </a:r>
          </a:p>
          <a:p>
            <a:r>
              <a:rPr lang="en-US" sz="2000" dirty="0"/>
              <a:t>Thus, the channel coherence bandwidth sets an upper limit on the transmission rate that can be used without incorporating an equalizer in the receiver.</a:t>
            </a:r>
          </a:p>
        </p:txBody>
      </p:sp>
      <p:sp>
        <p:nvSpPr>
          <p:cNvPr id="4" name="Title 1">
            <a:extLst>
              <a:ext uri="{FF2B5EF4-FFF2-40B4-BE49-F238E27FC236}">
                <a16:creationId xmlns:a16="http://schemas.microsoft.com/office/drawing/2014/main" xmlns="" id="{BC1D3CC5-567B-4A70-AEDB-30E7FEBD25B0}"/>
              </a:ext>
            </a:extLst>
          </p:cNvPr>
          <p:cNvSpPr>
            <a:spLocks noGrp="1"/>
          </p:cNvSpPr>
          <p:nvPr>
            <p:ph type="title"/>
          </p:nvPr>
        </p:nvSpPr>
        <p:spPr>
          <a:xfrm>
            <a:off x="2270789" y="1075658"/>
            <a:ext cx="7886700" cy="994172"/>
          </a:xfrm>
        </p:spPr>
        <p:txBody>
          <a:bodyPr/>
          <a:lstStyle/>
          <a:p>
            <a:r>
              <a:rPr lang="en-US" dirty="0">
                <a:latin typeface="Gill Sans MT" panose="020B0502020104020203" pitchFamily="34" charset="0"/>
              </a:rPr>
              <a:t>Coherence Bandwidth</a:t>
            </a:r>
          </a:p>
        </p:txBody>
      </p:sp>
    </p:spTree>
    <p:extLst>
      <p:ext uri="{BB962C8B-B14F-4D97-AF65-F5344CB8AC3E}">
        <p14:creationId xmlns:p14="http://schemas.microsoft.com/office/powerpoint/2010/main" val="12592896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29AF2C2-808C-4F4C-8E4B-075A941665EC}"/>
              </a:ext>
            </a:extLst>
          </p:cNvPr>
          <p:cNvPicPr>
            <a:picLocks noChangeAspect="1"/>
          </p:cNvPicPr>
          <p:nvPr/>
        </p:nvPicPr>
        <p:blipFill>
          <a:blip r:embed="rId3"/>
          <a:stretch>
            <a:fillRect/>
          </a:stretch>
        </p:blipFill>
        <p:spPr>
          <a:xfrm>
            <a:off x="1021498" y="2220913"/>
            <a:ext cx="9017852" cy="4369115"/>
          </a:xfrm>
          <a:prstGeom prst="rect">
            <a:avLst/>
          </a:prstGeom>
        </p:spPr>
      </p:pic>
      <p:sp>
        <p:nvSpPr>
          <p:cNvPr id="5" name="Title 1">
            <a:extLst>
              <a:ext uri="{FF2B5EF4-FFF2-40B4-BE49-F238E27FC236}">
                <a16:creationId xmlns:a16="http://schemas.microsoft.com/office/drawing/2014/main" xmlns="" id="{5FBABE55-ED80-4FFF-AA64-244D4152CC19}"/>
              </a:ext>
            </a:extLst>
          </p:cNvPr>
          <p:cNvSpPr>
            <a:spLocks noGrp="1"/>
          </p:cNvSpPr>
          <p:nvPr>
            <p:ph type="title"/>
          </p:nvPr>
        </p:nvSpPr>
        <p:spPr>
          <a:xfrm>
            <a:off x="2152650" y="1131094"/>
            <a:ext cx="7886700" cy="994172"/>
          </a:xfrm>
        </p:spPr>
        <p:txBody>
          <a:bodyPr/>
          <a:lstStyle/>
          <a:p>
            <a:r>
              <a:rPr lang="en-US" dirty="0">
                <a:latin typeface="Gill Sans MT" panose="020B0502020104020203" pitchFamily="34" charset="0"/>
              </a:rPr>
              <a:t>Coherence Bandwidth</a:t>
            </a:r>
          </a:p>
        </p:txBody>
      </p:sp>
    </p:spTree>
    <p:extLst>
      <p:ext uri="{BB962C8B-B14F-4D97-AF65-F5344CB8AC3E}">
        <p14:creationId xmlns:p14="http://schemas.microsoft.com/office/powerpoint/2010/main" val="2167408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4BAA85-3E2A-4CA9-8D6F-9FB89C4F750C}"/>
              </a:ext>
            </a:extLst>
          </p:cNvPr>
          <p:cNvSpPr>
            <a:spLocks noGrp="1"/>
          </p:cNvSpPr>
          <p:nvPr>
            <p:ph type="title"/>
          </p:nvPr>
        </p:nvSpPr>
        <p:spPr/>
        <p:txBody>
          <a:bodyPr/>
          <a:lstStyle/>
          <a:p>
            <a:r>
              <a:rPr lang="en-US" dirty="0">
                <a:latin typeface="Gill Sans MT" panose="020B0502020104020203" pitchFamily="34" charset="0"/>
              </a:rPr>
              <a:t>Coherence Time</a:t>
            </a:r>
            <a:endParaRPr lang="en-US" dirty="0"/>
          </a:p>
        </p:txBody>
      </p:sp>
      <p:pic>
        <p:nvPicPr>
          <p:cNvPr id="4" name="Content Placeholder 3">
            <a:extLst>
              <a:ext uri="{FF2B5EF4-FFF2-40B4-BE49-F238E27FC236}">
                <a16:creationId xmlns:a16="http://schemas.microsoft.com/office/drawing/2014/main" xmlns="" id="{7123E96C-CF7B-4D9B-9D6F-786318A8B54F}"/>
              </a:ext>
            </a:extLst>
          </p:cNvPr>
          <p:cNvPicPr>
            <a:picLocks noGrp="1" noChangeAspect="1"/>
          </p:cNvPicPr>
          <p:nvPr>
            <p:ph idx="1"/>
          </p:nvPr>
        </p:nvPicPr>
        <p:blipFill>
          <a:blip r:embed="rId3"/>
          <a:stretch>
            <a:fillRect/>
          </a:stretch>
        </p:blipFill>
        <p:spPr>
          <a:xfrm>
            <a:off x="763676" y="2014735"/>
            <a:ext cx="9233500" cy="4104894"/>
          </a:xfrm>
          <a:prstGeom prst="rect">
            <a:avLst/>
          </a:prstGeom>
        </p:spPr>
      </p:pic>
    </p:spTree>
    <p:extLst>
      <p:ext uri="{BB962C8B-B14F-4D97-AF65-F5344CB8AC3E}">
        <p14:creationId xmlns:p14="http://schemas.microsoft.com/office/powerpoint/2010/main" val="2718037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95E5FD5-32F0-45F0-8A2D-CB4B0A3127D8}"/>
              </a:ext>
            </a:extLst>
          </p:cNvPr>
          <p:cNvPicPr>
            <a:picLocks noChangeAspect="1"/>
          </p:cNvPicPr>
          <p:nvPr/>
        </p:nvPicPr>
        <p:blipFill>
          <a:blip r:embed="rId3"/>
          <a:stretch>
            <a:fillRect/>
          </a:stretch>
        </p:blipFill>
        <p:spPr>
          <a:xfrm>
            <a:off x="1042954" y="1005855"/>
            <a:ext cx="9304237" cy="5116298"/>
          </a:xfrm>
          <a:prstGeom prst="rect">
            <a:avLst/>
          </a:prstGeom>
        </p:spPr>
      </p:pic>
      <p:sp>
        <p:nvSpPr>
          <p:cNvPr id="3" name="Rectangle 2">
            <a:extLst>
              <a:ext uri="{FF2B5EF4-FFF2-40B4-BE49-F238E27FC236}">
                <a16:creationId xmlns:a16="http://schemas.microsoft.com/office/drawing/2014/main" xmlns="" id="{AAE64901-7ED1-48F0-B35D-EE0D89B42A13}"/>
              </a:ext>
            </a:extLst>
          </p:cNvPr>
          <p:cNvSpPr/>
          <p:nvPr/>
        </p:nvSpPr>
        <p:spPr>
          <a:xfrm>
            <a:off x="5695073" y="4115465"/>
            <a:ext cx="4842864" cy="400110"/>
          </a:xfrm>
          <a:prstGeom prst="rect">
            <a:avLst/>
          </a:prstGeom>
          <a:ln>
            <a:solidFill>
              <a:schemeClr val="accent1"/>
            </a:solidFill>
          </a:ln>
        </p:spPr>
        <p:txBody>
          <a:bodyPr wrap="none">
            <a:spAutoFit/>
          </a:bodyPr>
          <a:lstStyle/>
          <a:p>
            <a:pPr lvl="0">
              <a:defRPr/>
            </a:pPr>
            <a:r>
              <a:rPr lang="en-US" sz="2000" dirty="0"/>
              <a:t>1 m=3.2808 ft,3X 10</a:t>
            </a:r>
            <a:r>
              <a:rPr lang="en-US" sz="2000" baseline="30000" dirty="0"/>
              <a:t>8</a:t>
            </a:r>
            <a:r>
              <a:rPr lang="en-US" sz="2000" dirty="0"/>
              <a:t> m/sec=9.84X 10</a:t>
            </a:r>
            <a:r>
              <a:rPr lang="en-US" sz="2000" baseline="30000" dirty="0"/>
              <a:t>8</a:t>
            </a:r>
            <a:r>
              <a:rPr lang="en-US" sz="2000" dirty="0"/>
              <a:t> ft/sec</a:t>
            </a:r>
          </a:p>
        </p:txBody>
      </p:sp>
      <p:sp>
        <p:nvSpPr>
          <p:cNvPr id="6" name="Rectangle 5">
            <a:extLst>
              <a:ext uri="{FF2B5EF4-FFF2-40B4-BE49-F238E27FC236}">
                <a16:creationId xmlns:a16="http://schemas.microsoft.com/office/drawing/2014/main" xmlns="" id="{1F6AED19-F355-46C3-8F16-166B2A5B4CF1}"/>
              </a:ext>
            </a:extLst>
          </p:cNvPr>
          <p:cNvSpPr/>
          <p:nvPr/>
        </p:nvSpPr>
        <p:spPr>
          <a:xfrm>
            <a:off x="6428351" y="5482800"/>
            <a:ext cx="1657313" cy="369332"/>
          </a:xfrm>
          <a:prstGeom prst="rect">
            <a:avLst/>
          </a:prstGeom>
          <a:ln>
            <a:solidFill>
              <a:schemeClr val="accent1"/>
            </a:solidFill>
          </a:ln>
        </p:spPr>
        <p:txBody>
          <a:bodyPr wrap="none">
            <a:spAutoFit/>
          </a:bodyPr>
          <a:lstStyle/>
          <a:p>
            <a:pPr lvl="0">
              <a:defRPr/>
            </a:pPr>
            <a:r>
              <a:rPr lang="en-US" dirty="0"/>
              <a:t>=2100 microsec</a:t>
            </a:r>
          </a:p>
        </p:txBody>
      </p:sp>
    </p:spTree>
    <p:extLst>
      <p:ext uri="{BB962C8B-B14F-4D97-AF65-F5344CB8AC3E}">
        <p14:creationId xmlns:p14="http://schemas.microsoft.com/office/powerpoint/2010/main" val="3617702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5F32615-2DFF-4036-87AD-34DB625580B3}"/>
              </a:ext>
            </a:extLst>
          </p:cNvPr>
          <p:cNvPicPr>
            <a:picLocks noChangeAspect="1"/>
          </p:cNvPicPr>
          <p:nvPr/>
        </p:nvPicPr>
        <p:blipFill>
          <a:blip r:embed="rId2"/>
          <a:stretch>
            <a:fillRect/>
          </a:stretch>
        </p:blipFill>
        <p:spPr>
          <a:xfrm>
            <a:off x="1276141" y="1599639"/>
            <a:ext cx="9363964" cy="3417132"/>
          </a:xfrm>
          <a:prstGeom prst="rect">
            <a:avLst/>
          </a:prstGeom>
        </p:spPr>
      </p:pic>
    </p:spTree>
    <p:extLst>
      <p:ext uri="{BB962C8B-B14F-4D97-AF65-F5344CB8AC3E}">
        <p14:creationId xmlns:p14="http://schemas.microsoft.com/office/powerpoint/2010/main" val="3959903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Small scale fading">
            <a:extLst>
              <a:ext uri="{FF2B5EF4-FFF2-40B4-BE49-F238E27FC236}">
                <a16:creationId xmlns:a16="http://schemas.microsoft.com/office/drawing/2014/main" xmlns="" id="{2428C638-CF11-497B-874D-7801E8C17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074" y="271576"/>
            <a:ext cx="8453281" cy="6346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969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Outline</a:t>
            </a:r>
          </a:p>
        </p:txBody>
      </p:sp>
      <p:sp>
        <p:nvSpPr>
          <p:cNvPr id="3" name="Content Placeholder 2"/>
          <p:cNvSpPr>
            <a:spLocks noGrp="1"/>
          </p:cNvSpPr>
          <p:nvPr>
            <p:ph idx="1"/>
          </p:nvPr>
        </p:nvSpPr>
        <p:spPr/>
        <p:txBody>
          <a:bodyPr/>
          <a:lstStyle/>
          <a:p>
            <a:r>
              <a:rPr lang="en-US" sz="2800" dirty="0"/>
              <a:t>Mobile Radio Propagation </a:t>
            </a:r>
          </a:p>
          <a:p>
            <a:pPr lvl="1"/>
            <a:r>
              <a:rPr lang="en-US" sz="2400" dirty="0" smtClean="0"/>
              <a:t>Propagation </a:t>
            </a:r>
            <a:r>
              <a:rPr lang="en-US" sz="2400" dirty="0"/>
              <a:t>models</a:t>
            </a:r>
            <a:r>
              <a:rPr lang="en-US" sz="2400" dirty="0" smtClean="0"/>
              <a:t>,</a:t>
            </a:r>
          </a:p>
          <a:p>
            <a:pPr lvl="1"/>
            <a:r>
              <a:rPr lang="en-US" sz="2400" dirty="0" smtClean="0"/>
              <a:t> </a:t>
            </a:r>
            <a:r>
              <a:rPr lang="en-US" sz="2400" dirty="0"/>
              <a:t>Parameters of mobile multipath channels, </a:t>
            </a:r>
            <a:endParaRPr lang="en-US" sz="2400" dirty="0" smtClean="0"/>
          </a:p>
          <a:p>
            <a:pPr marL="457200" lvl="1" indent="0">
              <a:buNone/>
            </a:pPr>
            <a:endParaRPr lang="en-US" sz="2400" dirty="0">
              <a:latin typeface="+mj-lt"/>
            </a:endParaRPr>
          </a:p>
          <a:p>
            <a:endParaRPr lang="en-US" sz="2400" dirty="0"/>
          </a:p>
        </p:txBody>
      </p:sp>
    </p:spTree>
    <p:extLst>
      <p:ext uri="{BB962C8B-B14F-4D97-AF65-F5344CB8AC3E}">
        <p14:creationId xmlns:p14="http://schemas.microsoft.com/office/powerpoint/2010/main" val="23250567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xmlns="" id="{67AB7E64-6876-42A5-A35F-0680D2EE8702}"/>
              </a:ext>
            </a:extLst>
          </p:cNvPr>
          <p:cNvSpPr>
            <a:spLocks noGrp="1" noChangeArrowheads="1"/>
          </p:cNvSpPr>
          <p:nvPr>
            <p:ph type="title"/>
          </p:nvPr>
        </p:nvSpPr>
        <p:spPr/>
        <p:txBody>
          <a:bodyPr/>
          <a:lstStyle/>
          <a:p>
            <a:r>
              <a:rPr lang="en-US" altLang="zh-CN" dirty="0">
                <a:latin typeface="Gill Sans MT" panose="020B0502020104020203" pitchFamily="34" charset="0"/>
                <a:ea typeface="宋体" panose="02010600030101010101" pitchFamily="2" charset="-122"/>
              </a:rPr>
              <a:t>Small scale fading</a:t>
            </a:r>
          </a:p>
        </p:txBody>
      </p:sp>
      <p:sp>
        <p:nvSpPr>
          <p:cNvPr id="87044" name="Text Box 4">
            <a:extLst>
              <a:ext uri="{FF2B5EF4-FFF2-40B4-BE49-F238E27FC236}">
                <a16:creationId xmlns:a16="http://schemas.microsoft.com/office/drawing/2014/main" xmlns="" id="{30595342-DCF6-4A7A-82EA-D4E6198992AF}"/>
              </a:ext>
            </a:extLst>
          </p:cNvPr>
          <p:cNvSpPr txBox="1">
            <a:spLocks noChangeArrowheads="1"/>
          </p:cNvSpPr>
          <p:nvPr/>
        </p:nvSpPr>
        <p:spPr bwMode="auto">
          <a:xfrm>
            <a:off x="4217196" y="2547939"/>
            <a:ext cx="1812035" cy="323165"/>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a:latin typeface="Gill Sans MT" panose="020B0502020104020203" pitchFamily="34" charset="0"/>
              </a:rPr>
              <a:t>Multi path time delay</a:t>
            </a:r>
          </a:p>
        </p:txBody>
      </p:sp>
      <p:sp>
        <p:nvSpPr>
          <p:cNvPr id="87045" name="Text Box 5">
            <a:extLst>
              <a:ext uri="{FF2B5EF4-FFF2-40B4-BE49-F238E27FC236}">
                <a16:creationId xmlns:a16="http://schemas.microsoft.com/office/drawing/2014/main" xmlns="" id="{0582ACDE-CE76-4028-A3B1-04B2FDD7FCA7}"/>
              </a:ext>
            </a:extLst>
          </p:cNvPr>
          <p:cNvSpPr txBox="1">
            <a:spLocks noChangeArrowheads="1"/>
          </p:cNvSpPr>
          <p:nvPr/>
        </p:nvSpPr>
        <p:spPr bwMode="auto">
          <a:xfrm>
            <a:off x="4267201" y="4057651"/>
            <a:ext cx="1403910" cy="32316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dirty="0">
                <a:latin typeface="Gill Sans MT" panose="020B0502020104020203" pitchFamily="34" charset="0"/>
              </a:rPr>
              <a:t>Doppler spread</a:t>
            </a:r>
          </a:p>
        </p:txBody>
      </p:sp>
      <p:sp>
        <p:nvSpPr>
          <p:cNvPr id="87046" name="Line 6">
            <a:extLst>
              <a:ext uri="{FF2B5EF4-FFF2-40B4-BE49-F238E27FC236}">
                <a16:creationId xmlns:a16="http://schemas.microsoft.com/office/drawing/2014/main" xmlns="" id="{610D9195-9C23-4211-927A-B1E4C41A8FC6}"/>
              </a:ext>
            </a:extLst>
          </p:cNvPr>
          <p:cNvSpPr>
            <a:spLocks noChangeShapeType="1"/>
          </p:cNvSpPr>
          <p:nvPr/>
        </p:nvSpPr>
        <p:spPr bwMode="auto">
          <a:xfrm flipV="1">
            <a:off x="3524251" y="2719388"/>
            <a:ext cx="692944" cy="8810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500">
              <a:latin typeface="Gill Sans MT" panose="020B0502020104020203" pitchFamily="34" charset="0"/>
            </a:endParaRPr>
          </a:p>
        </p:txBody>
      </p:sp>
      <p:sp>
        <p:nvSpPr>
          <p:cNvPr id="87050" name="Line 10">
            <a:extLst>
              <a:ext uri="{FF2B5EF4-FFF2-40B4-BE49-F238E27FC236}">
                <a16:creationId xmlns:a16="http://schemas.microsoft.com/office/drawing/2014/main" xmlns="" id="{5547200F-14F8-4CEC-95F5-E9FDF5D1EA36}"/>
              </a:ext>
            </a:extLst>
          </p:cNvPr>
          <p:cNvSpPr>
            <a:spLocks noChangeShapeType="1"/>
          </p:cNvSpPr>
          <p:nvPr/>
        </p:nvSpPr>
        <p:spPr bwMode="auto">
          <a:xfrm>
            <a:off x="3524250" y="3600450"/>
            <a:ext cx="742950" cy="514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500">
              <a:latin typeface="Gill Sans MT" panose="020B0502020104020203" pitchFamily="34" charset="0"/>
            </a:endParaRPr>
          </a:p>
        </p:txBody>
      </p:sp>
      <p:grpSp>
        <p:nvGrpSpPr>
          <p:cNvPr id="87075" name="Group 35">
            <a:extLst>
              <a:ext uri="{FF2B5EF4-FFF2-40B4-BE49-F238E27FC236}">
                <a16:creationId xmlns:a16="http://schemas.microsoft.com/office/drawing/2014/main" xmlns="" id="{8577172A-D170-48C0-8EB0-778C4ED40C41}"/>
              </a:ext>
            </a:extLst>
          </p:cNvPr>
          <p:cNvGrpSpPr>
            <a:grpSpLocks/>
          </p:cNvGrpSpPr>
          <p:nvPr/>
        </p:nvGrpSpPr>
        <p:grpSpPr bwMode="auto">
          <a:xfrm>
            <a:off x="5763655" y="2000250"/>
            <a:ext cx="3143256" cy="628650"/>
            <a:chOff x="2592" y="960"/>
            <a:chExt cx="2640" cy="528"/>
          </a:xfrm>
        </p:grpSpPr>
        <p:sp>
          <p:nvSpPr>
            <p:cNvPr id="87048" name="Text Box 8">
              <a:extLst>
                <a:ext uri="{FF2B5EF4-FFF2-40B4-BE49-F238E27FC236}">
                  <a16:creationId xmlns:a16="http://schemas.microsoft.com/office/drawing/2014/main" xmlns="" id="{43C5449D-3A5B-42BD-99F2-F67BB066492B}"/>
                </a:ext>
              </a:extLst>
            </p:cNvPr>
            <p:cNvSpPr txBox="1">
              <a:spLocks noChangeArrowheads="1"/>
            </p:cNvSpPr>
            <p:nvPr/>
          </p:nvSpPr>
          <p:spPr bwMode="auto">
            <a:xfrm>
              <a:off x="2784" y="1152"/>
              <a:ext cx="808" cy="271"/>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a:latin typeface="Gill Sans MT" panose="020B0502020104020203" pitchFamily="34" charset="0"/>
                </a:rPr>
                <a:t>Flat fading</a:t>
              </a:r>
            </a:p>
          </p:txBody>
        </p:sp>
        <p:sp>
          <p:nvSpPr>
            <p:cNvPr id="87051" name="Line 11">
              <a:extLst>
                <a:ext uri="{FF2B5EF4-FFF2-40B4-BE49-F238E27FC236}">
                  <a16:creationId xmlns:a16="http://schemas.microsoft.com/office/drawing/2014/main" xmlns="" id="{08915D44-DE73-43E9-BB78-E3CA8BDD8C6A}"/>
                </a:ext>
              </a:extLst>
            </p:cNvPr>
            <p:cNvSpPr>
              <a:spLocks noChangeShapeType="1"/>
            </p:cNvSpPr>
            <p:nvPr/>
          </p:nvSpPr>
          <p:spPr bwMode="auto">
            <a:xfrm flipV="1">
              <a:off x="2592" y="1248"/>
              <a:ext cx="1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500">
                <a:latin typeface="Gill Sans MT" panose="020B0502020104020203" pitchFamily="34" charset="0"/>
              </a:endParaRPr>
            </a:p>
          </p:txBody>
        </p:sp>
        <p:sp>
          <p:nvSpPr>
            <p:cNvPr id="87058" name="Line 18">
              <a:extLst>
                <a:ext uri="{FF2B5EF4-FFF2-40B4-BE49-F238E27FC236}">
                  <a16:creationId xmlns:a16="http://schemas.microsoft.com/office/drawing/2014/main" xmlns="" id="{AFE83730-43CE-448A-8CD6-66C77AB103CC}"/>
                </a:ext>
              </a:extLst>
            </p:cNvPr>
            <p:cNvSpPr>
              <a:spLocks noChangeShapeType="1"/>
            </p:cNvSpPr>
            <p:nvPr/>
          </p:nvSpPr>
          <p:spPr bwMode="auto">
            <a:xfrm>
              <a:off x="4896" y="1152"/>
              <a:ext cx="192"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500">
                <a:latin typeface="Gill Sans MT" panose="020B0502020104020203" pitchFamily="34" charset="0"/>
              </a:endParaRPr>
            </a:p>
          </p:txBody>
        </p:sp>
        <p:sp>
          <p:nvSpPr>
            <p:cNvPr id="87059" name="Line 19">
              <a:extLst>
                <a:ext uri="{FF2B5EF4-FFF2-40B4-BE49-F238E27FC236}">
                  <a16:creationId xmlns:a16="http://schemas.microsoft.com/office/drawing/2014/main" xmlns="" id="{63355269-7CEF-4554-A59C-ED98CDB4D744}"/>
                </a:ext>
              </a:extLst>
            </p:cNvPr>
            <p:cNvSpPr>
              <a:spLocks noChangeShapeType="1"/>
            </p:cNvSpPr>
            <p:nvPr/>
          </p:nvSpPr>
          <p:spPr bwMode="auto">
            <a:xfrm>
              <a:off x="4896" y="1344"/>
              <a:ext cx="336" cy="0"/>
            </a:xfrm>
            <a:prstGeom prst="line">
              <a:avLst/>
            </a:prstGeom>
            <a:noFill/>
            <a:ln w="38100">
              <a:solidFill>
                <a:srgbClr val="FF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500">
                <a:latin typeface="Gill Sans MT" panose="020B0502020104020203" pitchFamily="34" charset="0"/>
              </a:endParaRPr>
            </a:p>
          </p:txBody>
        </p:sp>
        <p:sp>
          <p:nvSpPr>
            <p:cNvPr id="87060" name="Text Box 20">
              <a:extLst>
                <a:ext uri="{FF2B5EF4-FFF2-40B4-BE49-F238E27FC236}">
                  <a16:creationId xmlns:a16="http://schemas.microsoft.com/office/drawing/2014/main" xmlns="" id="{043B8D27-8999-4378-B3C6-13C4974972A2}"/>
                </a:ext>
              </a:extLst>
            </p:cNvPr>
            <p:cNvSpPr txBox="1">
              <a:spLocks noChangeArrowheads="1"/>
            </p:cNvSpPr>
            <p:nvPr/>
          </p:nvSpPr>
          <p:spPr bwMode="auto">
            <a:xfrm>
              <a:off x="4615" y="1152"/>
              <a:ext cx="323"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dirty="0">
                  <a:solidFill>
                    <a:srgbClr val="FF3399"/>
                  </a:solidFill>
                  <a:latin typeface="Gill Sans MT" panose="020B0502020104020203" pitchFamily="34" charset="0"/>
                </a:rPr>
                <a:t>B</a:t>
              </a:r>
              <a:r>
                <a:rPr lang="en-US" altLang="en-US" sz="1500" baseline="-25000" dirty="0">
                  <a:solidFill>
                    <a:srgbClr val="FF3399"/>
                  </a:solidFill>
                  <a:latin typeface="Gill Sans MT" panose="020B0502020104020203" pitchFamily="34" charset="0"/>
                </a:rPr>
                <a:t>C</a:t>
              </a:r>
            </a:p>
          </p:txBody>
        </p:sp>
        <p:sp>
          <p:nvSpPr>
            <p:cNvPr id="87061" name="Text Box 21">
              <a:extLst>
                <a:ext uri="{FF2B5EF4-FFF2-40B4-BE49-F238E27FC236}">
                  <a16:creationId xmlns:a16="http://schemas.microsoft.com/office/drawing/2014/main" xmlns="" id="{70247458-89DD-4BF4-9DE7-FF414D0B8759}"/>
                </a:ext>
              </a:extLst>
            </p:cNvPr>
            <p:cNvSpPr txBox="1">
              <a:spLocks noChangeArrowheads="1"/>
            </p:cNvSpPr>
            <p:nvPr/>
          </p:nvSpPr>
          <p:spPr bwMode="auto">
            <a:xfrm>
              <a:off x="4608" y="960"/>
              <a:ext cx="29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dirty="0">
                  <a:solidFill>
                    <a:schemeClr val="tx2"/>
                  </a:solidFill>
                  <a:latin typeface="Gill Sans MT" panose="020B0502020104020203" pitchFamily="34" charset="0"/>
                </a:rPr>
                <a:t>B</a:t>
              </a:r>
              <a:r>
                <a:rPr lang="en-US" altLang="en-US" sz="1500" baseline="-25000" dirty="0">
                  <a:solidFill>
                    <a:schemeClr val="tx2"/>
                  </a:solidFill>
                  <a:latin typeface="Gill Sans MT" panose="020B0502020104020203" pitchFamily="34" charset="0"/>
                </a:rPr>
                <a:t>S</a:t>
              </a:r>
            </a:p>
          </p:txBody>
        </p:sp>
      </p:grpSp>
      <p:grpSp>
        <p:nvGrpSpPr>
          <p:cNvPr id="87076" name="Group 36">
            <a:extLst>
              <a:ext uri="{FF2B5EF4-FFF2-40B4-BE49-F238E27FC236}">
                <a16:creationId xmlns:a16="http://schemas.microsoft.com/office/drawing/2014/main" xmlns="" id="{1E08C9B0-D4B7-4BAC-B340-9A2C1F78B16C}"/>
              </a:ext>
            </a:extLst>
          </p:cNvPr>
          <p:cNvGrpSpPr>
            <a:grpSpLocks/>
          </p:cNvGrpSpPr>
          <p:nvPr/>
        </p:nvGrpSpPr>
        <p:grpSpPr bwMode="auto">
          <a:xfrm>
            <a:off x="5753100" y="2628903"/>
            <a:ext cx="3621888" cy="686992"/>
            <a:chOff x="2592" y="1488"/>
            <a:chExt cx="3042" cy="577"/>
          </a:xfrm>
        </p:grpSpPr>
        <p:sp>
          <p:nvSpPr>
            <p:cNvPr id="87049" name="Text Box 9">
              <a:extLst>
                <a:ext uri="{FF2B5EF4-FFF2-40B4-BE49-F238E27FC236}">
                  <a16:creationId xmlns:a16="http://schemas.microsoft.com/office/drawing/2014/main" xmlns="" id="{F7D01AA3-6DE4-4BC8-978A-B678DDB6B4F1}"/>
                </a:ext>
              </a:extLst>
            </p:cNvPr>
            <p:cNvSpPr txBox="1">
              <a:spLocks noChangeArrowheads="1"/>
            </p:cNvSpPr>
            <p:nvPr/>
          </p:nvSpPr>
          <p:spPr bwMode="auto">
            <a:xfrm>
              <a:off x="2784" y="1756"/>
              <a:ext cx="1850" cy="271"/>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dirty="0">
                  <a:latin typeface="Gill Sans MT" panose="020B0502020104020203" pitchFamily="34" charset="0"/>
                </a:rPr>
                <a:t>Frequency selective fading</a:t>
              </a:r>
            </a:p>
          </p:txBody>
        </p:sp>
        <p:sp>
          <p:nvSpPr>
            <p:cNvPr id="87052" name="Line 12">
              <a:extLst>
                <a:ext uri="{FF2B5EF4-FFF2-40B4-BE49-F238E27FC236}">
                  <a16:creationId xmlns:a16="http://schemas.microsoft.com/office/drawing/2014/main" xmlns="" id="{F6012CE2-CFC9-45B9-AB80-086B9FDBE02E}"/>
                </a:ext>
              </a:extLst>
            </p:cNvPr>
            <p:cNvSpPr>
              <a:spLocks noChangeShapeType="1"/>
            </p:cNvSpPr>
            <p:nvPr/>
          </p:nvSpPr>
          <p:spPr bwMode="auto">
            <a:xfrm>
              <a:off x="2592" y="1488"/>
              <a:ext cx="19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500">
                <a:latin typeface="Gill Sans MT" panose="020B0502020104020203" pitchFamily="34" charset="0"/>
              </a:endParaRPr>
            </a:p>
          </p:txBody>
        </p:sp>
        <p:sp>
          <p:nvSpPr>
            <p:cNvPr id="87062" name="Line 22">
              <a:extLst>
                <a:ext uri="{FF2B5EF4-FFF2-40B4-BE49-F238E27FC236}">
                  <a16:creationId xmlns:a16="http://schemas.microsoft.com/office/drawing/2014/main" xmlns="" id="{F005309D-39AA-45E5-AF1A-A1407210A178}"/>
                </a:ext>
              </a:extLst>
            </p:cNvPr>
            <p:cNvSpPr>
              <a:spLocks noChangeShapeType="1"/>
            </p:cNvSpPr>
            <p:nvPr/>
          </p:nvSpPr>
          <p:spPr bwMode="auto">
            <a:xfrm>
              <a:off x="4914" y="1776"/>
              <a:ext cx="720"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500">
                <a:latin typeface="Gill Sans MT" panose="020B0502020104020203" pitchFamily="34" charset="0"/>
              </a:endParaRPr>
            </a:p>
          </p:txBody>
        </p:sp>
        <p:sp>
          <p:nvSpPr>
            <p:cNvPr id="87063" name="Line 23">
              <a:extLst>
                <a:ext uri="{FF2B5EF4-FFF2-40B4-BE49-F238E27FC236}">
                  <a16:creationId xmlns:a16="http://schemas.microsoft.com/office/drawing/2014/main" xmlns="" id="{8550B575-0F43-4B0E-8306-F57376949B1C}"/>
                </a:ext>
              </a:extLst>
            </p:cNvPr>
            <p:cNvSpPr>
              <a:spLocks noChangeShapeType="1"/>
            </p:cNvSpPr>
            <p:nvPr/>
          </p:nvSpPr>
          <p:spPr bwMode="auto">
            <a:xfrm>
              <a:off x="4914" y="1968"/>
              <a:ext cx="336" cy="0"/>
            </a:xfrm>
            <a:prstGeom prst="line">
              <a:avLst/>
            </a:prstGeom>
            <a:noFill/>
            <a:ln w="38100">
              <a:solidFill>
                <a:srgbClr val="FF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500">
                <a:latin typeface="Gill Sans MT" panose="020B0502020104020203" pitchFamily="34" charset="0"/>
              </a:endParaRPr>
            </a:p>
          </p:txBody>
        </p:sp>
        <p:sp>
          <p:nvSpPr>
            <p:cNvPr id="87064" name="Text Box 24">
              <a:extLst>
                <a:ext uri="{FF2B5EF4-FFF2-40B4-BE49-F238E27FC236}">
                  <a16:creationId xmlns:a16="http://schemas.microsoft.com/office/drawing/2014/main" xmlns="" id="{EE6C81D4-DD63-4A61-87D5-2734111B999A}"/>
                </a:ext>
              </a:extLst>
            </p:cNvPr>
            <p:cNvSpPr txBox="1">
              <a:spLocks noChangeArrowheads="1"/>
            </p:cNvSpPr>
            <p:nvPr/>
          </p:nvSpPr>
          <p:spPr bwMode="auto">
            <a:xfrm>
              <a:off x="4642" y="1794"/>
              <a:ext cx="323"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a:solidFill>
                    <a:srgbClr val="FF3399"/>
                  </a:solidFill>
                  <a:latin typeface="Gill Sans MT" panose="020B0502020104020203" pitchFamily="34" charset="0"/>
                </a:rPr>
                <a:t>B</a:t>
              </a:r>
              <a:r>
                <a:rPr lang="en-US" altLang="en-US" sz="1500" baseline="-25000">
                  <a:solidFill>
                    <a:srgbClr val="FF3399"/>
                  </a:solidFill>
                  <a:latin typeface="Gill Sans MT" panose="020B0502020104020203" pitchFamily="34" charset="0"/>
                </a:rPr>
                <a:t>C</a:t>
              </a:r>
            </a:p>
          </p:txBody>
        </p:sp>
        <p:sp>
          <p:nvSpPr>
            <p:cNvPr id="87065" name="Text Box 25">
              <a:extLst>
                <a:ext uri="{FF2B5EF4-FFF2-40B4-BE49-F238E27FC236}">
                  <a16:creationId xmlns:a16="http://schemas.microsoft.com/office/drawing/2014/main" xmlns="" id="{8491EC94-3C1C-4140-A9F6-777596FE823D}"/>
                </a:ext>
              </a:extLst>
            </p:cNvPr>
            <p:cNvSpPr txBox="1">
              <a:spLocks noChangeArrowheads="1"/>
            </p:cNvSpPr>
            <p:nvPr/>
          </p:nvSpPr>
          <p:spPr bwMode="auto">
            <a:xfrm>
              <a:off x="4635" y="1602"/>
              <a:ext cx="29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dirty="0">
                  <a:solidFill>
                    <a:schemeClr val="tx2"/>
                  </a:solidFill>
                  <a:latin typeface="Gill Sans MT" panose="020B0502020104020203" pitchFamily="34" charset="0"/>
                </a:rPr>
                <a:t>B</a:t>
              </a:r>
              <a:r>
                <a:rPr lang="en-US" altLang="en-US" sz="1500" baseline="-25000" dirty="0">
                  <a:solidFill>
                    <a:schemeClr val="tx2"/>
                  </a:solidFill>
                  <a:latin typeface="Gill Sans MT" panose="020B0502020104020203" pitchFamily="34" charset="0"/>
                </a:rPr>
                <a:t>S</a:t>
              </a:r>
            </a:p>
          </p:txBody>
        </p:sp>
      </p:grpSp>
      <p:grpSp>
        <p:nvGrpSpPr>
          <p:cNvPr id="87080" name="Group 40">
            <a:extLst>
              <a:ext uri="{FF2B5EF4-FFF2-40B4-BE49-F238E27FC236}">
                <a16:creationId xmlns:a16="http://schemas.microsoft.com/office/drawing/2014/main" xmlns="" id="{715FCC6E-1633-44DB-A76F-7FFA9F579F56}"/>
              </a:ext>
            </a:extLst>
          </p:cNvPr>
          <p:cNvGrpSpPr>
            <a:grpSpLocks/>
          </p:cNvGrpSpPr>
          <p:nvPr/>
        </p:nvGrpSpPr>
        <p:grpSpPr bwMode="auto">
          <a:xfrm>
            <a:off x="5410200" y="4171954"/>
            <a:ext cx="3582596" cy="722710"/>
            <a:chOff x="2304" y="2784"/>
            <a:chExt cx="3009" cy="607"/>
          </a:xfrm>
        </p:grpSpPr>
        <p:sp>
          <p:nvSpPr>
            <p:cNvPr id="87066" name="Line 26">
              <a:extLst>
                <a:ext uri="{FF2B5EF4-FFF2-40B4-BE49-F238E27FC236}">
                  <a16:creationId xmlns:a16="http://schemas.microsoft.com/office/drawing/2014/main" xmlns="" id="{781E5643-C56F-4F59-B812-590456EBA05A}"/>
                </a:ext>
              </a:extLst>
            </p:cNvPr>
            <p:cNvSpPr>
              <a:spLocks noChangeShapeType="1"/>
            </p:cNvSpPr>
            <p:nvPr/>
          </p:nvSpPr>
          <p:spPr bwMode="auto">
            <a:xfrm>
              <a:off x="4977" y="3120"/>
              <a:ext cx="192"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500">
                <a:latin typeface="Gill Sans MT" panose="020B0502020104020203" pitchFamily="34" charset="0"/>
              </a:endParaRPr>
            </a:p>
          </p:txBody>
        </p:sp>
        <p:sp>
          <p:nvSpPr>
            <p:cNvPr id="87067" name="Line 27">
              <a:extLst>
                <a:ext uri="{FF2B5EF4-FFF2-40B4-BE49-F238E27FC236}">
                  <a16:creationId xmlns:a16="http://schemas.microsoft.com/office/drawing/2014/main" xmlns="" id="{38EF4832-63C4-4A68-A2DD-14D8561EACAD}"/>
                </a:ext>
              </a:extLst>
            </p:cNvPr>
            <p:cNvSpPr>
              <a:spLocks noChangeShapeType="1"/>
            </p:cNvSpPr>
            <p:nvPr/>
          </p:nvSpPr>
          <p:spPr bwMode="auto">
            <a:xfrm>
              <a:off x="4977" y="3312"/>
              <a:ext cx="336" cy="0"/>
            </a:xfrm>
            <a:prstGeom prst="line">
              <a:avLst/>
            </a:prstGeom>
            <a:noFill/>
            <a:ln w="38100">
              <a:solidFill>
                <a:srgbClr val="FF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500">
                <a:latin typeface="Gill Sans MT" panose="020B0502020104020203" pitchFamily="34" charset="0"/>
              </a:endParaRPr>
            </a:p>
          </p:txBody>
        </p:sp>
        <p:sp>
          <p:nvSpPr>
            <p:cNvPr id="87068" name="Text Box 28">
              <a:extLst>
                <a:ext uri="{FF2B5EF4-FFF2-40B4-BE49-F238E27FC236}">
                  <a16:creationId xmlns:a16="http://schemas.microsoft.com/office/drawing/2014/main" xmlns="" id="{D5568558-FF4C-40AD-87FB-D3B97EFCA3E0}"/>
                </a:ext>
              </a:extLst>
            </p:cNvPr>
            <p:cNvSpPr txBox="1">
              <a:spLocks noChangeArrowheads="1"/>
            </p:cNvSpPr>
            <p:nvPr/>
          </p:nvSpPr>
          <p:spPr bwMode="auto">
            <a:xfrm>
              <a:off x="4696" y="3120"/>
              <a:ext cx="32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a:solidFill>
                    <a:srgbClr val="FF3399"/>
                  </a:solidFill>
                  <a:latin typeface="Gill Sans MT" panose="020B0502020104020203" pitchFamily="34" charset="0"/>
                </a:rPr>
                <a:t>T</a:t>
              </a:r>
              <a:r>
                <a:rPr lang="en-US" altLang="en-US" sz="1500" baseline="-25000">
                  <a:solidFill>
                    <a:srgbClr val="FF3399"/>
                  </a:solidFill>
                  <a:latin typeface="Gill Sans MT" panose="020B0502020104020203" pitchFamily="34" charset="0"/>
                </a:rPr>
                <a:t>C</a:t>
              </a:r>
            </a:p>
          </p:txBody>
        </p:sp>
        <p:sp>
          <p:nvSpPr>
            <p:cNvPr id="87069" name="Text Box 29">
              <a:extLst>
                <a:ext uri="{FF2B5EF4-FFF2-40B4-BE49-F238E27FC236}">
                  <a16:creationId xmlns:a16="http://schemas.microsoft.com/office/drawing/2014/main" xmlns="" id="{F82B4676-2636-4436-9135-321FC555DEE6}"/>
                </a:ext>
              </a:extLst>
            </p:cNvPr>
            <p:cNvSpPr txBox="1">
              <a:spLocks noChangeArrowheads="1"/>
            </p:cNvSpPr>
            <p:nvPr/>
          </p:nvSpPr>
          <p:spPr bwMode="auto">
            <a:xfrm>
              <a:off x="4689" y="2928"/>
              <a:ext cx="302"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dirty="0">
                  <a:solidFill>
                    <a:schemeClr val="tx2"/>
                  </a:solidFill>
                  <a:latin typeface="Gill Sans MT" panose="020B0502020104020203" pitchFamily="34" charset="0"/>
                </a:rPr>
                <a:t>T</a:t>
              </a:r>
              <a:r>
                <a:rPr lang="en-US" altLang="en-US" sz="1500" baseline="-25000" dirty="0">
                  <a:solidFill>
                    <a:schemeClr val="tx2"/>
                  </a:solidFill>
                  <a:latin typeface="Gill Sans MT" panose="020B0502020104020203" pitchFamily="34" charset="0"/>
                </a:rPr>
                <a:t>S</a:t>
              </a:r>
            </a:p>
          </p:txBody>
        </p:sp>
        <p:sp>
          <p:nvSpPr>
            <p:cNvPr id="87054" name="Text Box 14">
              <a:extLst>
                <a:ext uri="{FF2B5EF4-FFF2-40B4-BE49-F238E27FC236}">
                  <a16:creationId xmlns:a16="http://schemas.microsoft.com/office/drawing/2014/main" xmlns="" id="{DEF51785-E0C4-4951-8AA2-C688A754D0FB}"/>
                </a:ext>
              </a:extLst>
            </p:cNvPr>
            <p:cNvSpPr txBox="1">
              <a:spLocks noChangeArrowheads="1"/>
            </p:cNvSpPr>
            <p:nvPr/>
          </p:nvSpPr>
          <p:spPr bwMode="auto">
            <a:xfrm>
              <a:off x="2784" y="3024"/>
              <a:ext cx="887" cy="271"/>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dirty="0">
                  <a:latin typeface="Gill Sans MT" panose="020B0502020104020203" pitchFamily="34" charset="0"/>
                </a:rPr>
                <a:t>Slow fading</a:t>
              </a:r>
            </a:p>
          </p:txBody>
        </p:sp>
        <p:sp>
          <p:nvSpPr>
            <p:cNvPr id="87056" name="Line 16">
              <a:extLst>
                <a:ext uri="{FF2B5EF4-FFF2-40B4-BE49-F238E27FC236}">
                  <a16:creationId xmlns:a16="http://schemas.microsoft.com/office/drawing/2014/main" xmlns="" id="{D6E2C173-6E76-4E3A-9050-ED7FC60AE495}"/>
                </a:ext>
              </a:extLst>
            </p:cNvPr>
            <p:cNvSpPr>
              <a:spLocks noChangeShapeType="1"/>
            </p:cNvSpPr>
            <p:nvPr/>
          </p:nvSpPr>
          <p:spPr bwMode="auto">
            <a:xfrm>
              <a:off x="2304" y="2784"/>
              <a:ext cx="480"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500">
                <a:latin typeface="Gill Sans MT" panose="020B0502020104020203" pitchFamily="34" charset="0"/>
              </a:endParaRPr>
            </a:p>
          </p:txBody>
        </p:sp>
      </p:grpSp>
      <p:grpSp>
        <p:nvGrpSpPr>
          <p:cNvPr id="87079" name="Group 39">
            <a:extLst>
              <a:ext uri="{FF2B5EF4-FFF2-40B4-BE49-F238E27FC236}">
                <a16:creationId xmlns:a16="http://schemas.microsoft.com/office/drawing/2014/main" xmlns="" id="{F67DE305-6406-4985-8BBA-08EEF3264139}"/>
              </a:ext>
            </a:extLst>
          </p:cNvPr>
          <p:cNvGrpSpPr>
            <a:grpSpLocks/>
          </p:cNvGrpSpPr>
          <p:nvPr/>
        </p:nvGrpSpPr>
        <p:grpSpPr bwMode="auto">
          <a:xfrm>
            <a:off x="5410200" y="3600450"/>
            <a:ext cx="4015980" cy="571500"/>
            <a:chOff x="2304" y="2304"/>
            <a:chExt cx="3373" cy="480"/>
          </a:xfrm>
        </p:grpSpPr>
        <p:sp>
          <p:nvSpPr>
            <p:cNvPr id="87053" name="Text Box 13">
              <a:extLst>
                <a:ext uri="{FF2B5EF4-FFF2-40B4-BE49-F238E27FC236}">
                  <a16:creationId xmlns:a16="http://schemas.microsoft.com/office/drawing/2014/main" xmlns="" id="{8891404D-AF68-4A9D-872B-A5E937754DBC}"/>
                </a:ext>
              </a:extLst>
            </p:cNvPr>
            <p:cNvSpPr txBox="1">
              <a:spLocks noChangeArrowheads="1"/>
            </p:cNvSpPr>
            <p:nvPr/>
          </p:nvSpPr>
          <p:spPr bwMode="auto">
            <a:xfrm>
              <a:off x="2784" y="2496"/>
              <a:ext cx="835" cy="271"/>
            </a:xfrm>
            <a:prstGeom prst="rect">
              <a:avLst/>
            </a:prstGeom>
            <a:solidFill>
              <a:schemeClr val="accent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dirty="0">
                  <a:latin typeface="Gill Sans MT" panose="020B0502020104020203" pitchFamily="34" charset="0"/>
                </a:rPr>
                <a:t>Fast fading</a:t>
              </a:r>
            </a:p>
          </p:txBody>
        </p:sp>
        <p:sp>
          <p:nvSpPr>
            <p:cNvPr id="87055" name="Line 15">
              <a:extLst>
                <a:ext uri="{FF2B5EF4-FFF2-40B4-BE49-F238E27FC236}">
                  <a16:creationId xmlns:a16="http://schemas.microsoft.com/office/drawing/2014/main" xmlns="" id="{1BA68DB5-0168-4020-BE5C-7A437E3B310A}"/>
                </a:ext>
              </a:extLst>
            </p:cNvPr>
            <p:cNvSpPr>
              <a:spLocks noChangeShapeType="1"/>
            </p:cNvSpPr>
            <p:nvPr/>
          </p:nvSpPr>
          <p:spPr bwMode="auto">
            <a:xfrm flipV="1">
              <a:off x="2304" y="2592"/>
              <a:ext cx="48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500">
                <a:latin typeface="Gill Sans MT" panose="020B0502020104020203" pitchFamily="34" charset="0"/>
              </a:endParaRPr>
            </a:p>
          </p:txBody>
        </p:sp>
        <p:sp>
          <p:nvSpPr>
            <p:cNvPr id="87070" name="Line 30">
              <a:extLst>
                <a:ext uri="{FF2B5EF4-FFF2-40B4-BE49-F238E27FC236}">
                  <a16:creationId xmlns:a16="http://schemas.microsoft.com/office/drawing/2014/main" xmlns="" id="{96C5B090-F74D-4758-846C-59B425F9D609}"/>
                </a:ext>
              </a:extLst>
            </p:cNvPr>
            <p:cNvSpPr>
              <a:spLocks noChangeShapeType="1"/>
            </p:cNvSpPr>
            <p:nvPr/>
          </p:nvSpPr>
          <p:spPr bwMode="auto">
            <a:xfrm>
              <a:off x="4957" y="2496"/>
              <a:ext cx="720"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500">
                <a:latin typeface="Gill Sans MT" panose="020B0502020104020203" pitchFamily="34" charset="0"/>
              </a:endParaRPr>
            </a:p>
          </p:txBody>
        </p:sp>
        <p:sp>
          <p:nvSpPr>
            <p:cNvPr id="87071" name="Line 31">
              <a:extLst>
                <a:ext uri="{FF2B5EF4-FFF2-40B4-BE49-F238E27FC236}">
                  <a16:creationId xmlns:a16="http://schemas.microsoft.com/office/drawing/2014/main" xmlns="" id="{19F9682A-AA97-405A-AA75-238BD78BCD3C}"/>
                </a:ext>
              </a:extLst>
            </p:cNvPr>
            <p:cNvSpPr>
              <a:spLocks noChangeShapeType="1"/>
            </p:cNvSpPr>
            <p:nvPr/>
          </p:nvSpPr>
          <p:spPr bwMode="auto">
            <a:xfrm>
              <a:off x="4957" y="2688"/>
              <a:ext cx="336" cy="0"/>
            </a:xfrm>
            <a:prstGeom prst="line">
              <a:avLst/>
            </a:prstGeom>
            <a:noFill/>
            <a:ln w="38100">
              <a:solidFill>
                <a:srgbClr val="FF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500">
                <a:latin typeface="Gill Sans MT" panose="020B0502020104020203" pitchFamily="34" charset="0"/>
              </a:endParaRPr>
            </a:p>
          </p:txBody>
        </p:sp>
        <p:sp>
          <p:nvSpPr>
            <p:cNvPr id="87072" name="Text Box 32">
              <a:extLst>
                <a:ext uri="{FF2B5EF4-FFF2-40B4-BE49-F238E27FC236}">
                  <a16:creationId xmlns:a16="http://schemas.microsoft.com/office/drawing/2014/main" xmlns="" id="{46C584B5-FCC4-4245-984B-CA0925CA6178}"/>
                </a:ext>
              </a:extLst>
            </p:cNvPr>
            <p:cNvSpPr txBox="1">
              <a:spLocks noChangeArrowheads="1"/>
            </p:cNvSpPr>
            <p:nvPr/>
          </p:nvSpPr>
          <p:spPr bwMode="auto">
            <a:xfrm>
              <a:off x="4676" y="2496"/>
              <a:ext cx="32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a:latin typeface="Gill Sans MT" panose="020B0502020104020203" pitchFamily="34" charset="0"/>
                </a:rPr>
                <a:t>T</a:t>
              </a:r>
              <a:r>
                <a:rPr lang="en-US" altLang="en-US" sz="1500" baseline="-25000">
                  <a:latin typeface="Gill Sans MT" panose="020B0502020104020203" pitchFamily="34" charset="0"/>
                </a:rPr>
                <a:t>C</a:t>
              </a:r>
            </a:p>
          </p:txBody>
        </p:sp>
        <p:sp>
          <p:nvSpPr>
            <p:cNvPr id="87073" name="Text Box 33">
              <a:extLst>
                <a:ext uri="{FF2B5EF4-FFF2-40B4-BE49-F238E27FC236}">
                  <a16:creationId xmlns:a16="http://schemas.microsoft.com/office/drawing/2014/main" xmlns="" id="{B7701E01-6D2E-411E-90E6-6357851BFCF4}"/>
                </a:ext>
              </a:extLst>
            </p:cNvPr>
            <p:cNvSpPr txBox="1">
              <a:spLocks noChangeArrowheads="1"/>
            </p:cNvSpPr>
            <p:nvPr/>
          </p:nvSpPr>
          <p:spPr bwMode="auto">
            <a:xfrm>
              <a:off x="4669" y="2304"/>
              <a:ext cx="302"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dirty="0">
                  <a:latin typeface="Gill Sans MT" panose="020B0502020104020203" pitchFamily="34" charset="0"/>
                </a:rPr>
                <a:t>T</a:t>
              </a:r>
              <a:r>
                <a:rPr lang="en-US" altLang="en-US" sz="1500" baseline="-25000" dirty="0">
                  <a:latin typeface="Gill Sans MT" panose="020B0502020104020203" pitchFamily="34" charset="0"/>
                </a:rPr>
                <a:t>S</a:t>
              </a:r>
            </a:p>
          </p:txBody>
        </p:sp>
      </p:grpSp>
      <p:sp>
        <p:nvSpPr>
          <p:cNvPr id="87074" name="Text Box 34">
            <a:extLst>
              <a:ext uri="{FF2B5EF4-FFF2-40B4-BE49-F238E27FC236}">
                <a16:creationId xmlns:a16="http://schemas.microsoft.com/office/drawing/2014/main" xmlns="" id="{AAD745DD-ACF5-417E-9323-262855407BB9}"/>
              </a:ext>
            </a:extLst>
          </p:cNvPr>
          <p:cNvSpPr txBox="1">
            <a:spLocks noChangeArrowheads="1"/>
          </p:cNvSpPr>
          <p:nvPr/>
        </p:nvSpPr>
        <p:spPr bwMode="auto">
          <a:xfrm>
            <a:off x="2663485" y="3429001"/>
            <a:ext cx="933357" cy="323165"/>
          </a:xfrm>
          <a:prstGeom prst="rect">
            <a:avLst/>
          </a:prstGeom>
          <a:solidFill>
            <a:srgbClr val="FF0000"/>
          </a:solidFill>
          <a:ln>
            <a:noFill/>
          </a:ln>
          <a:effectLst/>
        </p:spPr>
        <p:txBody>
          <a:bodyPr wrap="square">
            <a:spAutoFit/>
          </a:bodyPr>
          <a:lstStyle/>
          <a:p>
            <a:pPr algn="ctr"/>
            <a:r>
              <a:rPr lang="en-US" altLang="en-US" sz="1500" dirty="0">
                <a:latin typeface="Gill Sans MT" panose="020B0502020104020203" pitchFamily="34" charset="0"/>
              </a:rPr>
              <a:t>fading</a:t>
            </a:r>
          </a:p>
        </p:txBody>
      </p:sp>
    </p:spTree>
    <p:extLst>
      <p:ext uri="{BB962C8B-B14F-4D97-AF65-F5344CB8AC3E}">
        <p14:creationId xmlns:p14="http://schemas.microsoft.com/office/powerpoint/2010/main" val="27122645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7075"/>
                                        </p:tgtEl>
                                        <p:attrNameLst>
                                          <p:attrName>style.visibility</p:attrName>
                                        </p:attrNameLst>
                                      </p:cBhvr>
                                      <p:to>
                                        <p:strVal val="visible"/>
                                      </p:to>
                                    </p:set>
                                    <p:animEffect transition="in" filter="blinds(horizontal)">
                                      <p:cBhvr>
                                        <p:cTn id="7" dur="500"/>
                                        <p:tgtEl>
                                          <p:spTgt spid="870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7076"/>
                                        </p:tgtEl>
                                        <p:attrNameLst>
                                          <p:attrName>style.visibility</p:attrName>
                                        </p:attrNameLst>
                                      </p:cBhvr>
                                      <p:to>
                                        <p:strVal val="visible"/>
                                      </p:to>
                                    </p:set>
                                    <p:animEffect transition="in" filter="blinds(horizontal)">
                                      <p:cBhvr>
                                        <p:cTn id="12" dur="500"/>
                                        <p:tgtEl>
                                          <p:spTgt spid="870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7079"/>
                                        </p:tgtEl>
                                        <p:attrNameLst>
                                          <p:attrName>style.visibility</p:attrName>
                                        </p:attrNameLst>
                                      </p:cBhvr>
                                      <p:to>
                                        <p:strVal val="visible"/>
                                      </p:to>
                                    </p:set>
                                    <p:animEffect transition="in" filter="blinds(horizontal)">
                                      <p:cBhvr>
                                        <p:cTn id="17" dur="500"/>
                                        <p:tgtEl>
                                          <p:spTgt spid="8707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87080"/>
                                        </p:tgtEl>
                                        <p:attrNameLst>
                                          <p:attrName>style.visibility</p:attrName>
                                        </p:attrNameLst>
                                      </p:cBhvr>
                                      <p:to>
                                        <p:strVal val="visible"/>
                                      </p:to>
                                    </p:set>
                                    <p:animEffect transition="in" filter="blinds(horizontal)">
                                      <p:cBhvr>
                                        <p:cTn id="22" dur="500"/>
                                        <p:tgtEl>
                                          <p:spTgt spid="87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00C9BF-89EE-4B90-ADFD-EB6FCFB6F0EB}"/>
              </a:ext>
            </a:extLst>
          </p:cNvPr>
          <p:cNvSpPr>
            <a:spLocks noGrp="1"/>
          </p:cNvSpPr>
          <p:nvPr>
            <p:ph type="title"/>
          </p:nvPr>
        </p:nvSpPr>
        <p:spPr>
          <a:xfrm>
            <a:off x="2152649" y="1000180"/>
            <a:ext cx="7886700" cy="994172"/>
          </a:xfrm>
        </p:spPr>
        <p:txBody>
          <a:bodyPr/>
          <a:lstStyle/>
          <a:p>
            <a:r>
              <a:rPr lang="en-US" dirty="0">
                <a:latin typeface="Gill Sans MT" panose="020B0502020104020203" pitchFamily="34" charset="0"/>
              </a:rPr>
              <a:t>Frequency selective fading</a:t>
            </a:r>
          </a:p>
        </p:txBody>
      </p:sp>
      <p:sp>
        <p:nvSpPr>
          <p:cNvPr id="3" name="Content Placeholder 2">
            <a:extLst>
              <a:ext uri="{FF2B5EF4-FFF2-40B4-BE49-F238E27FC236}">
                <a16:creationId xmlns:a16="http://schemas.microsoft.com/office/drawing/2014/main" xmlns="" id="{C1B06322-2EF9-4970-9DBF-87559FC90AB2}"/>
              </a:ext>
            </a:extLst>
          </p:cNvPr>
          <p:cNvSpPr>
            <a:spLocks noGrp="1"/>
          </p:cNvSpPr>
          <p:nvPr>
            <p:ph idx="1"/>
          </p:nvPr>
        </p:nvSpPr>
        <p:spPr>
          <a:xfrm>
            <a:off x="835504" y="2285754"/>
            <a:ext cx="10187538" cy="4336110"/>
          </a:xfrm>
        </p:spPr>
        <p:txBody>
          <a:bodyPr>
            <a:noAutofit/>
          </a:bodyPr>
          <a:lstStyle/>
          <a:p>
            <a:pPr algn="just"/>
            <a:r>
              <a:rPr lang="en-US" sz="2000" dirty="0"/>
              <a:t>If the bandwidth of the transmitted signal has a bandwidth(</a:t>
            </a:r>
            <a:r>
              <a:rPr lang="en-US" sz="2000" i="1" dirty="0" err="1"/>
              <a:t>B</a:t>
            </a:r>
            <a:r>
              <a:rPr lang="en-US" sz="2000" i="1" baseline="-25000" dirty="0" err="1"/>
              <a:t>w</a:t>
            </a:r>
            <a:r>
              <a:rPr lang="en-US" sz="2000" i="1" dirty="0"/>
              <a:t>)</a:t>
            </a:r>
            <a:r>
              <a:rPr lang="en-US" sz="2000" dirty="0"/>
              <a:t> greater than coherence bandwidth(</a:t>
            </a:r>
            <a:r>
              <a:rPr lang="en-US" sz="2000" dirty="0" err="1"/>
              <a:t>B</a:t>
            </a:r>
            <a:r>
              <a:rPr lang="en-US" sz="2000" baseline="-25000" dirty="0" err="1"/>
              <a:t>c</a:t>
            </a:r>
            <a:r>
              <a:rPr lang="en-US" sz="2000" dirty="0"/>
              <a:t>), then it undergoes frequency selective fading </a:t>
            </a:r>
            <a:r>
              <a:rPr lang="en-US" sz="2000" dirty="0" err="1"/>
              <a:t>ie</a:t>
            </a:r>
            <a:r>
              <a:rPr lang="en-US" sz="2000" dirty="0"/>
              <a:t>. a channel is a frequency-selective channel if </a:t>
            </a:r>
            <a:r>
              <a:rPr lang="en-US" sz="2000" i="1" dirty="0" err="1"/>
              <a:t>B</a:t>
            </a:r>
            <a:r>
              <a:rPr lang="en-US" sz="2000" i="1" baseline="-25000" dirty="0" err="1"/>
              <a:t>w</a:t>
            </a:r>
            <a:r>
              <a:rPr lang="en-US" sz="2000" i="1" dirty="0"/>
              <a:t> &gt; </a:t>
            </a:r>
            <a:r>
              <a:rPr lang="en-US" sz="2000" i="1" dirty="0" err="1"/>
              <a:t>B</a:t>
            </a:r>
            <a:r>
              <a:rPr lang="en-US" sz="2000" i="1" baseline="-25000" dirty="0" err="1"/>
              <a:t>c</a:t>
            </a:r>
            <a:r>
              <a:rPr lang="en-US" sz="2000" i="1" baseline="-25000" dirty="0"/>
              <a:t> </a:t>
            </a:r>
            <a:r>
              <a:rPr lang="en-US" sz="2000" i="1" dirty="0"/>
              <a:t>.</a:t>
            </a:r>
            <a:endParaRPr lang="en-US" sz="2000" dirty="0"/>
          </a:p>
          <a:p>
            <a:pPr algn="just"/>
            <a:r>
              <a:rPr lang="en-US" sz="2000" dirty="0"/>
              <a:t>Frequency selective distortion occurs whenever a signal’s spectral components are not all affected equally by the channel.</a:t>
            </a:r>
          </a:p>
          <a:p>
            <a:pPr algn="just"/>
            <a:r>
              <a:rPr lang="en-US" sz="2000" dirty="0"/>
              <a:t>Consequently, the received signal contains multiple versions of the transmitted waveform which are attenuated and delayed in time and hence the received signal is distorted. </a:t>
            </a:r>
          </a:p>
          <a:p>
            <a:pPr algn="just"/>
            <a:r>
              <a:rPr lang="en-US" sz="2000" dirty="0"/>
              <a:t>Thus, frequency selective fading is a result of the time dispersion of the transmitted symbol within the channel. </a:t>
            </a:r>
          </a:p>
          <a:p>
            <a:pPr algn="just"/>
            <a:r>
              <a:rPr lang="en-US" sz="2000" dirty="0"/>
              <a:t>The symbol gets spread out in time resulting in </a:t>
            </a:r>
            <a:r>
              <a:rPr lang="en-US" sz="2000" dirty="0" err="1"/>
              <a:t>Intersymbol</a:t>
            </a:r>
            <a:r>
              <a:rPr lang="en-US" sz="2000" dirty="0"/>
              <a:t> Interference (ISI) . </a:t>
            </a:r>
          </a:p>
          <a:p>
            <a:pPr algn="just"/>
            <a:r>
              <a:rPr lang="en-US" sz="2000" dirty="0"/>
              <a:t>The energy from one symbol spills over into another symbol, thereby increasing the bit-error-rate (BER).</a:t>
            </a:r>
          </a:p>
          <a:p>
            <a:pPr algn="just"/>
            <a:r>
              <a:rPr lang="en-US" sz="2000" dirty="0"/>
              <a:t>In the case of frequency selective fading, the delay spread exceeds the symbol duration.</a:t>
            </a:r>
          </a:p>
          <a:p>
            <a:pPr algn="just"/>
            <a:endParaRPr lang="en-US" sz="2000" dirty="0"/>
          </a:p>
          <a:p>
            <a:pPr algn="just"/>
            <a:endParaRPr lang="en-US" sz="2000" dirty="0"/>
          </a:p>
        </p:txBody>
      </p:sp>
    </p:spTree>
    <p:extLst>
      <p:ext uri="{BB962C8B-B14F-4D97-AF65-F5344CB8AC3E}">
        <p14:creationId xmlns:p14="http://schemas.microsoft.com/office/powerpoint/2010/main" val="3983022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Introduction To Wireless Fading Channels">
            <a:extLst>
              <a:ext uri="{FF2B5EF4-FFF2-40B4-BE49-F238E27FC236}">
                <a16:creationId xmlns:a16="http://schemas.microsoft.com/office/drawing/2014/main" xmlns="" id="{2EFAE838-847F-463D-8E53-6A1688C2F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958" y="2101361"/>
            <a:ext cx="6342185" cy="475663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xmlns="" id="{267F0D0A-CCB5-41B7-B9A5-2152F844B0B3}"/>
              </a:ext>
            </a:extLst>
          </p:cNvPr>
          <p:cNvSpPr txBox="1">
            <a:spLocks/>
          </p:cNvSpPr>
          <p:nvPr/>
        </p:nvSpPr>
        <p:spPr>
          <a:xfrm>
            <a:off x="2122504" y="558053"/>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Gill Sans MT" panose="020B0502020104020203" pitchFamily="34" charset="0"/>
              </a:rPr>
              <a:t>Frequency selective fading VS Flat fading</a:t>
            </a:r>
          </a:p>
        </p:txBody>
      </p:sp>
    </p:spTree>
    <p:extLst>
      <p:ext uri="{BB962C8B-B14F-4D97-AF65-F5344CB8AC3E}">
        <p14:creationId xmlns:p14="http://schemas.microsoft.com/office/powerpoint/2010/main" val="1467951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00C9BF-89EE-4B90-ADFD-EB6FCFB6F0EB}"/>
              </a:ext>
            </a:extLst>
          </p:cNvPr>
          <p:cNvSpPr>
            <a:spLocks noGrp="1"/>
          </p:cNvSpPr>
          <p:nvPr>
            <p:ph type="title"/>
          </p:nvPr>
        </p:nvSpPr>
        <p:spPr>
          <a:xfrm>
            <a:off x="2152649" y="972832"/>
            <a:ext cx="7886700" cy="994172"/>
          </a:xfrm>
        </p:spPr>
        <p:txBody>
          <a:bodyPr/>
          <a:lstStyle/>
          <a:p>
            <a:r>
              <a:rPr lang="en-US" dirty="0">
                <a:latin typeface="Gill Sans MT" panose="020B0502020104020203" pitchFamily="34" charset="0"/>
              </a:rPr>
              <a:t>Flat fading</a:t>
            </a:r>
          </a:p>
        </p:txBody>
      </p:sp>
      <p:sp>
        <p:nvSpPr>
          <p:cNvPr id="3" name="Content Placeholder 2">
            <a:extLst>
              <a:ext uri="{FF2B5EF4-FFF2-40B4-BE49-F238E27FC236}">
                <a16:creationId xmlns:a16="http://schemas.microsoft.com/office/drawing/2014/main" xmlns="" id="{C1B06322-2EF9-4970-9DBF-87559FC90AB2}"/>
              </a:ext>
            </a:extLst>
          </p:cNvPr>
          <p:cNvSpPr>
            <a:spLocks noGrp="1"/>
          </p:cNvSpPr>
          <p:nvPr>
            <p:ph idx="1"/>
          </p:nvPr>
        </p:nvSpPr>
        <p:spPr>
          <a:xfrm>
            <a:off x="1086708" y="2569805"/>
            <a:ext cx="10006670" cy="2916591"/>
          </a:xfrm>
        </p:spPr>
        <p:txBody>
          <a:bodyPr>
            <a:noAutofit/>
          </a:bodyPr>
          <a:lstStyle/>
          <a:p>
            <a:r>
              <a:rPr lang="en-US" sz="2000" dirty="0"/>
              <a:t>when there is no dispersion and </a:t>
            </a:r>
            <a:r>
              <a:rPr lang="en-US" sz="2000" dirty="0">
                <a:solidFill>
                  <a:srgbClr val="000099"/>
                </a:solidFill>
              </a:rPr>
              <a:t>delay spread is less than the symbol duration</a:t>
            </a:r>
            <a:r>
              <a:rPr lang="en-US" sz="2000" dirty="0"/>
              <a:t>, the fading will be </a:t>
            </a:r>
            <a:r>
              <a:rPr lang="en-US" sz="2000" i="1" dirty="0"/>
              <a:t>flat</a:t>
            </a:r>
            <a:r>
              <a:rPr lang="en-US" sz="2000" dirty="0"/>
              <a:t>, thereby affecting all frequencies in the signal equally. </a:t>
            </a:r>
          </a:p>
          <a:p>
            <a:r>
              <a:rPr lang="en-US" sz="2000" dirty="0"/>
              <a:t>When the coherence bandwidth of the channel is larger than the bandwidth of the signal and therefore, all frequency components of the signal will experience the same magnitude of </a:t>
            </a:r>
            <a:r>
              <a:rPr lang="en-US" sz="2000" b="1" dirty="0"/>
              <a:t>fading </a:t>
            </a:r>
            <a:r>
              <a:rPr lang="en-US" sz="2000" dirty="0"/>
              <a:t>the fading will be </a:t>
            </a:r>
            <a:r>
              <a:rPr lang="en-US" sz="2000" i="1" dirty="0"/>
              <a:t>flat</a:t>
            </a:r>
            <a:r>
              <a:rPr lang="en-US" sz="2000" dirty="0"/>
              <a:t>.</a:t>
            </a:r>
          </a:p>
          <a:p>
            <a:r>
              <a:rPr lang="en-US" sz="2000" dirty="0"/>
              <a:t>In flat fading there is no dispersion and</a:t>
            </a:r>
          </a:p>
          <a:p>
            <a:r>
              <a:rPr lang="en-US" sz="2000" dirty="0"/>
              <a:t> </a:t>
            </a:r>
            <a:r>
              <a:rPr lang="en-US" sz="2000" dirty="0">
                <a:solidFill>
                  <a:srgbClr val="000099"/>
                </a:solidFill>
              </a:rPr>
              <a:t>Delay spread is less than the symbol duration</a:t>
            </a:r>
            <a:endParaRPr lang="en-US" sz="2000" dirty="0"/>
          </a:p>
          <a:p>
            <a:r>
              <a:rPr lang="en-US" sz="2000" dirty="0"/>
              <a:t>Flat fading can lead to deep fades of more than 30 to 40 </a:t>
            </a:r>
            <a:r>
              <a:rPr lang="en-US" sz="2000" dirty="0" err="1"/>
              <a:t>dB.</a:t>
            </a:r>
            <a:endParaRPr lang="en-US" sz="2000" dirty="0"/>
          </a:p>
          <a:p>
            <a:endParaRPr lang="en-US" sz="2000" dirty="0"/>
          </a:p>
        </p:txBody>
      </p:sp>
    </p:spTree>
    <p:extLst>
      <p:ext uri="{BB962C8B-B14F-4D97-AF65-F5344CB8AC3E}">
        <p14:creationId xmlns:p14="http://schemas.microsoft.com/office/powerpoint/2010/main" val="870094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124B27-0EC9-4764-AFFA-FDEC209F134A}"/>
              </a:ext>
            </a:extLst>
          </p:cNvPr>
          <p:cNvSpPr>
            <a:spLocks noGrp="1"/>
          </p:cNvSpPr>
          <p:nvPr>
            <p:ph type="title"/>
          </p:nvPr>
        </p:nvSpPr>
        <p:spPr/>
        <p:txBody>
          <a:bodyPr/>
          <a:lstStyle/>
          <a:p>
            <a:r>
              <a:rPr lang="en-US" dirty="0">
                <a:latin typeface="Gill Sans MT" panose="020B0502020104020203" pitchFamily="34" charset="0"/>
              </a:rPr>
              <a:t>Doppler shift</a:t>
            </a:r>
          </a:p>
        </p:txBody>
      </p:sp>
      <p:sp>
        <p:nvSpPr>
          <p:cNvPr id="3" name="Content Placeholder 2">
            <a:extLst>
              <a:ext uri="{FF2B5EF4-FFF2-40B4-BE49-F238E27FC236}">
                <a16:creationId xmlns:a16="http://schemas.microsoft.com/office/drawing/2014/main" xmlns="" id="{76B6C922-4246-4FBD-8171-A8BFCF451DB7}"/>
              </a:ext>
            </a:extLst>
          </p:cNvPr>
          <p:cNvSpPr>
            <a:spLocks noGrp="1"/>
          </p:cNvSpPr>
          <p:nvPr>
            <p:ph idx="1"/>
          </p:nvPr>
        </p:nvSpPr>
        <p:spPr>
          <a:xfrm>
            <a:off x="713429" y="2240821"/>
            <a:ext cx="10718243" cy="3516883"/>
          </a:xfrm>
        </p:spPr>
        <p:txBody>
          <a:bodyPr>
            <a:noAutofit/>
          </a:bodyPr>
          <a:lstStyle/>
          <a:p>
            <a:pPr algn="just"/>
            <a:r>
              <a:rPr lang="en-US" sz="2000" dirty="0"/>
              <a:t>Doppler shift is the random changes in a channel introduced as a result of a mobile user’s mobility. </a:t>
            </a:r>
          </a:p>
          <a:p>
            <a:pPr algn="just"/>
            <a:r>
              <a:rPr lang="en-US" sz="2000" dirty="0"/>
              <a:t>When a user (or reflectors in its environment) is moving, the user's velocity causes a shift in the frequency of the signal transmitted along each signal path. This phenomenon is known as the Doppler shift</a:t>
            </a:r>
          </a:p>
          <a:p>
            <a:pPr algn="just"/>
            <a:r>
              <a:rPr lang="en-US" sz="2000" dirty="0"/>
              <a:t>Since fading depends on whether signal components add constructively or destructively, such channels have a very short coherence time.</a:t>
            </a:r>
          </a:p>
          <a:p>
            <a:pPr algn="just"/>
            <a:r>
              <a:rPr lang="en-US" sz="2000" dirty="0"/>
              <a:t>Doppler spread has the effect of shifting or spreading the frequency components of a signal. This is described in terms of frequency dispersion.</a:t>
            </a:r>
          </a:p>
        </p:txBody>
      </p:sp>
    </p:spTree>
    <p:extLst>
      <p:ext uri="{BB962C8B-B14F-4D97-AF65-F5344CB8AC3E}">
        <p14:creationId xmlns:p14="http://schemas.microsoft.com/office/powerpoint/2010/main" val="2077046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0602BF9D-F7F0-4C56-A3D2-86E868427013}"/>
              </a:ext>
            </a:extLst>
          </p:cNvPr>
          <p:cNvPicPr>
            <a:picLocks noGrp="1" noChangeAspect="1"/>
          </p:cNvPicPr>
          <p:nvPr>
            <p:ph idx="1"/>
          </p:nvPr>
        </p:nvPicPr>
        <p:blipFill>
          <a:blip r:embed="rId2"/>
          <a:stretch>
            <a:fillRect/>
          </a:stretch>
        </p:blipFill>
        <p:spPr>
          <a:xfrm>
            <a:off x="793820" y="1185458"/>
            <a:ext cx="10266661" cy="4318516"/>
          </a:xfrm>
          <a:prstGeom prst="rect">
            <a:avLst/>
          </a:prstGeom>
        </p:spPr>
      </p:pic>
    </p:spTree>
    <p:extLst>
      <p:ext uri="{BB962C8B-B14F-4D97-AF65-F5344CB8AC3E}">
        <p14:creationId xmlns:p14="http://schemas.microsoft.com/office/powerpoint/2010/main" val="1527258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AAC4D64-5032-4F17-978D-862D9A67FB2F}"/>
              </a:ext>
            </a:extLst>
          </p:cNvPr>
          <p:cNvPicPr>
            <a:picLocks noChangeAspect="1"/>
          </p:cNvPicPr>
          <p:nvPr/>
        </p:nvPicPr>
        <p:blipFill>
          <a:blip r:embed="rId2"/>
          <a:stretch>
            <a:fillRect/>
          </a:stretch>
        </p:blipFill>
        <p:spPr>
          <a:xfrm>
            <a:off x="1249849" y="2125266"/>
            <a:ext cx="9726341" cy="897789"/>
          </a:xfrm>
          <a:prstGeom prst="rect">
            <a:avLst/>
          </a:prstGeom>
        </p:spPr>
      </p:pic>
      <p:pic>
        <p:nvPicPr>
          <p:cNvPr id="4" name="Content Placeholder 3">
            <a:extLst>
              <a:ext uri="{FF2B5EF4-FFF2-40B4-BE49-F238E27FC236}">
                <a16:creationId xmlns:a16="http://schemas.microsoft.com/office/drawing/2014/main" xmlns="" id="{B9A4A4E6-D4DA-400A-A1DE-0A212E9E30D4}"/>
              </a:ext>
            </a:extLst>
          </p:cNvPr>
          <p:cNvPicPr>
            <a:picLocks noGrp="1" noChangeAspect="1"/>
          </p:cNvPicPr>
          <p:nvPr>
            <p:ph idx="1"/>
          </p:nvPr>
        </p:nvPicPr>
        <p:blipFill>
          <a:blip r:embed="rId3"/>
          <a:stretch>
            <a:fillRect/>
          </a:stretch>
        </p:blipFill>
        <p:spPr>
          <a:xfrm>
            <a:off x="1249849" y="3245648"/>
            <a:ext cx="9692302" cy="3245587"/>
          </a:xfrm>
          <a:prstGeom prst="rect">
            <a:avLst/>
          </a:prstGeom>
        </p:spPr>
      </p:pic>
      <p:sp>
        <p:nvSpPr>
          <p:cNvPr id="6" name="Title 1">
            <a:extLst>
              <a:ext uri="{FF2B5EF4-FFF2-40B4-BE49-F238E27FC236}">
                <a16:creationId xmlns:a16="http://schemas.microsoft.com/office/drawing/2014/main" xmlns="" id="{757783D3-44E5-441D-A520-EF50975BA5F9}"/>
              </a:ext>
            </a:extLst>
          </p:cNvPr>
          <p:cNvSpPr>
            <a:spLocks noGrp="1"/>
          </p:cNvSpPr>
          <p:nvPr>
            <p:ph type="title"/>
          </p:nvPr>
        </p:nvSpPr>
        <p:spPr>
          <a:xfrm>
            <a:off x="1991877" y="522712"/>
            <a:ext cx="7886700" cy="994172"/>
          </a:xfrm>
        </p:spPr>
        <p:txBody>
          <a:bodyPr/>
          <a:lstStyle/>
          <a:p>
            <a:r>
              <a:rPr lang="en-US" dirty="0">
                <a:latin typeface="Gill Sans MT" panose="020B0502020104020203" pitchFamily="34" charset="0"/>
              </a:rPr>
              <a:t>Doppler shift</a:t>
            </a:r>
          </a:p>
        </p:txBody>
      </p:sp>
    </p:spTree>
    <p:extLst>
      <p:ext uri="{BB962C8B-B14F-4D97-AF65-F5344CB8AC3E}">
        <p14:creationId xmlns:p14="http://schemas.microsoft.com/office/powerpoint/2010/main" val="1173251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7BA57E6F-B001-4975-BD7D-67F5AB9C829C}"/>
              </a:ext>
            </a:extLst>
          </p:cNvPr>
          <p:cNvPicPr>
            <a:picLocks noGrp="1" noChangeAspect="1"/>
          </p:cNvPicPr>
          <p:nvPr>
            <p:ph idx="1"/>
          </p:nvPr>
        </p:nvPicPr>
        <p:blipFill>
          <a:blip r:embed="rId2"/>
          <a:stretch>
            <a:fillRect/>
          </a:stretch>
        </p:blipFill>
        <p:spPr>
          <a:xfrm>
            <a:off x="1004836" y="2457580"/>
            <a:ext cx="8914894" cy="3896533"/>
          </a:xfrm>
          <a:prstGeom prst="rect">
            <a:avLst/>
          </a:prstGeom>
        </p:spPr>
      </p:pic>
      <p:sp>
        <p:nvSpPr>
          <p:cNvPr id="5" name="Title 1">
            <a:extLst>
              <a:ext uri="{FF2B5EF4-FFF2-40B4-BE49-F238E27FC236}">
                <a16:creationId xmlns:a16="http://schemas.microsoft.com/office/drawing/2014/main" xmlns="" id="{1729B454-C97A-4086-8215-13ED8E5FF92F}"/>
              </a:ext>
            </a:extLst>
          </p:cNvPr>
          <p:cNvSpPr>
            <a:spLocks noGrp="1"/>
          </p:cNvSpPr>
          <p:nvPr>
            <p:ph type="title"/>
          </p:nvPr>
        </p:nvSpPr>
        <p:spPr>
          <a:xfrm>
            <a:off x="2152650" y="1131094"/>
            <a:ext cx="7886700" cy="994172"/>
          </a:xfrm>
        </p:spPr>
        <p:txBody>
          <a:bodyPr/>
          <a:lstStyle/>
          <a:p>
            <a:r>
              <a:rPr lang="en-US" dirty="0">
                <a:latin typeface="Gill Sans MT" panose="020B0502020104020203" pitchFamily="34" charset="0"/>
              </a:rPr>
              <a:t>Doppler shift</a:t>
            </a:r>
          </a:p>
        </p:txBody>
      </p:sp>
    </p:spTree>
    <p:extLst>
      <p:ext uri="{BB962C8B-B14F-4D97-AF65-F5344CB8AC3E}">
        <p14:creationId xmlns:p14="http://schemas.microsoft.com/office/powerpoint/2010/main" val="747206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EDB0BB-F177-4252-8E7A-6747F7A544EA}"/>
              </a:ext>
            </a:extLst>
          </p:cNvPr>
          <p:cNvSpPr>
            <a:spLocks noGrp="1"/>
          </p:cNvSpPr>
          <p:nvPr>
            <p:ph type="title"/>
          </p:nvPr>
        </p:nvSpPr>
        <p:spPr/>
        <p:txBody>
          <a:bodyPr/>
          <a:lstStyle/>
          <a:p>
            <a:r>
              <a:rPr lang="en-US" dirty="0">
                <a:latin typeface="Gill Sans MT" panose="020B0502020104020203" pitchFamily="34" charset="0"/>
              </a:rPr>
              <a:t>Fast fading</a:t>
            </a:r>
            <a:endParaRPr lang="en-US" dirty="0"/>
          </a:p>
        </p:txBody>
      </p:sp>
      <p:sp>
        <p:nvSpPr>
          <p:cNvPr id="3" name="Content Placeholder 2">
            <a:extLst>
              <a:ext uri="{FF2B5EF4-FFF2-40B4-BE49-F238E27FC236}">
                <a16:creationId xmlns:a16="http://schemas.microsoft.com/office/drawing/2014/main" xmlns="" id="{FDD94F4A-02CA-41BB-96FE-FFF1A9743733}"/>
              </a:ext>
            </a:extLst>
          </p:cNvPr>
          <p:cNvSpPr>
            <a:spLocks noGrp="1"/>
          </p:cNvSpPr>
          <p:nvPr>
            <p:ph idx="1"/>
          </p:nvPr>
        </p:nvSpPr>
        <p:spPr>
          <a:xfrm>
            <a:off x="1057385" y="2226470"/>
            <a:ext cx="9835033" cy="3008722"/>
          </a:xfrm>
        </p:spPr>
        <p:txBody>
          <a:bodyPr>
            <a:noAutofit/>
          </a:bodyPr>
          <a:lstStyle/>
          <a:p>
            <a:r>
              <a:rPr lang="en-US" sz="2000" dirty="0"/>
              <a:t>If the transmitted symbol interval, </a:t>
            </a:r>
            <a:r>
              <a:rPr lang="en-US" sz="2000" i="1" dirty="0"/>
              <a:t>T</a:t>
            </a:r>
            <a:r>
              <a:rPr lang="en-US" sz="2000" i="1" baseline="-25000" dirty="0"/>
              <a:t>s</a:t>
            </a:r>
            <a:r>
              <a:rPr lang="en-US" sz="2000" i="1" dirty="0"/>
              <a:t> </a:t>
            </a:r>
            <a:r>
              <a:rPr lang="en-US" sz="2000" dirty="0"/>
              <a:t>, exceeds </a:t>
            </a:r>
            <a:r>
              <a:rPr lang="en-US" sz="2000" i="1" dirty="0"/>
              <a:t>T</a:t>
            </a:r>
            <a:r>
              <a:rPr lang="en-US" sz="2000" i="1" baseline="-25000" dirty="0"/>
              <a:t>c</a:t>
            </a:r>
            <a:r>
              <a:rPr lang="en-US" sz="2000" i="1" dirty="0"/>
              <a:t> </a:t>
            </a:r>
            <a:r>
              <a:rPr lang="en-US" sz="2000" dirty="0"/>
              <a:t>, then the channel will change during the symbol interval and symbol distortion will occur. </a:t>
            </a:r>
          </a:p>
          <a:p>
            <a:r>
              <a:rPr lang="en-US" sz="2000" dirty="0"/>
              <a:t>In such cases, a matched filter is impossible without equalization and correlator losses occur.</a:t>
            </a:r>
          </a:p>
          <a:p>
            <a:r>
              <a:rPr lang="en-US" sz="2000" dirty="0"/>
              <a:t>If the signal symbol interval </a:t>
            </a:r>
            <a:r>
              <a:rPr lang="en-US" sz="2000" i="1" dirty="0"/>
              <a:t>T</a:t>
            </a:r>
            <a:r>
              <a:rPr lang="en-US" sz="2000" i="1" baseline="-25000" dirty="0"/>
              <a:t>s</a:t>
            </a:r>
            <a:r>
              <a:rPr lang="en-US" sz="2000" i="1" dirty="0"/>
              <a:t> </a:t>
            </a:r>
            <a:r>
              <a:rPr lang="en-US" sz="2000" dirty="0"/>
              <a:t>» </a:t>
            </a:r>
            <a:r>
              <a:rPr lang="en-US" sz="2000" i="1" dirty="0"/>
              <a:t>T</a:t>
            </a:r>
            <a:r>
              <a:rPr lang="en-US" sz="2000" i="1" baseline="-25000" dirty="0"/>
              <a:t>c</a:t>
            </a:r>
            <a:r>
              <a:rPr lang="en-US" sz="2000" i="1" dirty="0"/>
              <a:t> </a:t>
            </a:r>
            <a:r>
              <a:rPr lang="en-US" sz="2000" dirty="0"/>
              <a:t>, the channel changes or fades rapidly compared to the symbol rate. This case is called </a:t>
            </a:r>
            <a:r>
              <a:rPr lang="en-US" sz="2000" b="1" i="1" dirty="0"/>
              <a:t>fast fading </a:t>
            </a:r>
            <a:r>
              <a:rPr lang="en-US" sz="2000" dirty="0"/>
              <a:t>and frequency dispersion occurs, causing distortion. </a:t>
            </a:r>
          </a:p>
        </p:txBody>
      </p:sp>
    </p:spTree>
    <p:extLst>
      <p:ext uri="{BB962C8B-B14F-4D97-AF65-F5344CB8AC3E}">
        <p14:creationId xmlns:p14="http://schemas.microsoft.com/office/powerpoint/2010/main" val="802617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860400-0AB7-409B-BA49-E3C22718D4FC}"/>
              </a:ext>
            </a:extLst>
          </p:cNvPr>
          <p:cNvSpPr>
            <a:spLocks noGrp="1"/>
          </p:cNvSpPr>
          <p:nvPr>
            <p:ph type="title"/>
          </p:nvPr>
        </p:nvSpPr>
        <p:spPr/>
        <p:txBody>
          <a:bodyPr/>
          <a:lstStyle/>
          <a:p>
            <a:r>
              <a:rPr lang="en-US" dirty="0">
                <a:latin typeface="Gill Sans MT" panose="020B0502020104020203" pitchFamily="34" charset="0"/>
              </a:rPr>
              <a:t>Slow fading</a:t>
            </a:r>
            <a:endParaRPr lang="en-US" dirty="0"/>
          </a:p>
        </p:txBody>
      </p:sp>
      <p:sp>
        <p:nvSpPr>
          <p:cNvPr id="3" name="Content Placeholder 2">
            <a:extLst>
              <a:ext uri="{FF2B5EF4-FFF2-40B4-BE49-F238E27FC236}">
                <a16:creationId xmlns:a16="http://schemas.microsoft.com/office/drawing/2014/main" xmlns="" id="{186B9C3A-CD80-46CA-9E76-61C3EAC78BBB}"/>
              </a:ext>
            </a:extLst>
          </p:cNvPr>
          <p:cNvSpPr>
            <a:spLocks noGrp="1"/>
          </p:cNvSpPr>
          <p:nvPr>
            <p:ph idx="1"/>
          </p:nvPr>
        </p:nvSpPr>
        <p:spPr/>
        <p:txBody>
          <a:bodyPr/>
          <a:lstStyle/>
          <a:p>
            <a:r>
              <a:rPr lang="en-US" dirty="0">
                <a:latin typeface="Gill Sans MT" panose="020B0502020104020203" pitchFamily="34" charset="0"/>
              </a:rPr>
              <a:t>If </a:t>
            </a:r>
            <a:r>
              <a:rPr lang="en-US" i="1" dirty="0">
                <a:latin typeface="Gill Sans MT" panose="020B0502020104020203" pitchFamily="34" charset="0"/>
              </a:rPr>
              <a:t>T</a:t>
            </a:r>
            <a:r>
              <a:rPr lang="en-US" i="1" baseline="-25000" dirty="0">
                <a:latin typeface="Gill Sans MT" panose="020B0502020104020203" pitchFamily="34" charset="0"/>
              </a:rPr>
              <a:t>s</a:t>
            </a:r>
            <a:r>
              <a:rPr lang="en-US" i="1" dirty="0">
                <a:latin typeface="Gill Sans MT" panose="020B0502020104020203" pitchFamily="34" charset="0"/>
              </a:rPr>
              <a:t> </a:t>
            </a:r>
            <a:r>
              <a:rPr lang="en-US" dirty="0">
                <a:latin typeface="Gill Sans MT" panose="020B0502020104020203" pitchFamily="34" charset="0"/>
              </a:rPr>
              <a:t>« </a:t>
            </a:r>
            <a:r>
              <a:rPr lang="en-US" i="1" dirty="0">
                <a:latin typeface="Gill Sans MT" panose="020B0502020104020203" pitchFamily="34" charset="0"/>
              </a:rPr>
              <a:t>T</a:t>
            </a:r>
            <a:r>
              <a:rPr lang="en-US" i="1" baseline="-25000" dirty="0">
                <a:latin typeface="Gill Sans MT" panose="020B0502020104020203" pitchFamily="34" charset="0"/>
              </a:rPr>
              <a:t>c</a:t>
            </a:r>
            <a:r>
              <a:rPr lang="en-US" i="1" dirty="0">
                <a:latin typeface="Gill Sans MT" panose="020B0502020104020203" pitchFamily="34" charset="0"/>
              </a:rPr>
              <a:t> </a:t>
            </a:r>
            <a:r>
              <a:rPr lang="en-US" dirty="0">
                <a:latin typeface="Gill Sans MT" panose="020B0502020104020203" pitchFamily="34" charset="0"/>
              </a:rPr>
              <a:t>the channel does not change during the symbol interval. This case is called </a:t>
            </a:r>
            <a:r>
              <a:rPr lang="en-US" b="1" i="1" dirty="0">
                <a:latin typeface="Gill Sans MT" panose="020B0502020104020203" pitchFamily="34" charset="0"/>
              </a:rPr>
              <a:t>slow fading</a:t>
            </a:r>
            <a:r>
              <a:rPr lang="en-US" dirty="0">
                <a:latin typeface="Gill Sans MT" panose="020B0502020104020203" pitchFamily="34" charset="0"/>
              </a:rPr>
              <a:t>. </a:t>
            </a:r>
          </a:p>
          <a:p>
            <a:r>
              <a:rPr lang="en-US" dirty="0">
                <a:latin typeface="Gill Sans MT" panose="020B0502020104020203" pitchFamily="34" charset="0"/>
              </a:rPr>
              <a:t>Thus, to avoid signal distortion caused by fast fading, the channel must be made to exhibit slow fading by ensuring that the signaling rate exceeds the channel fading rate </a:t>
            </a:r>
            <a:r>
              <a:rPr lang="en-US" i="1" dirty="0">
                <a:latin typeface="Gill Sans MT" panose="020B0502020104020203" pitchFamily="34" charset="0"/>
              </a:rPr>
              <a:t>Ts &lt;</a:t>
            </a:r>
            <a:r>
              <a:rPr lang="en-US" dirty="0">
                <a:latin typeface="Gill Sans MT" panose="020B0502020104020203" pitchFamily="34" charset="0"/>
              </a:rPr>
              <a:t> </a:t>
            </a:r>
            <a:r>
              <a:rPr lang="en-US" i="1" dirty="0">
                <a:latin typeface="Gill Sans MT" panose="020B0502020104020203" pitchFamily="34" charset="0"/>
              </a:rPr>
              <a:t>Tc</a:t>
            </a:r>
            <a:r>
              <a:rPr lang="en-US" dirty="0">
                <a:latin typeface="Gill Sans MT" panose="020B0502020104020203" pitchFamily="34" charset="0"/>
              </a:rPr>
              <a:t>.</a:t>
            </a:r>
          </a:p>
          <a:p>
            <a:endParaRPr lang="en-US" dirty="0"/>
          </a:p>
        </p:txBody>
      </p:sp>
    </p:spTree>
    <p:extLst>
      <p:ext uri="{BB962C8B-B14F-4D97-AF65-F5344CB8AC3E}">
        <p14:creationId xmlns:p14="http://schemas.microsoft.com/office/powerpoint/2010/main" val="248083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172" y="2855406"/>
            <a:ext cx="10008159" cy="1631216"/>
          </a:xfrm>
          <a:prstGeom prst="rect">
            <a:avLst/>
          </a:prstGeom>
        </p:spPr>
        <p:txBody>
          <a:bodyPr wrap="square">
            <a:spAutoFit/>
          </a:bodyPr>
          <a:lstStyle/>
          <a:p>
            <a:pPr algn="just"/>
            <a:r>
              <a:rPr lang="en-US" sz="2000" b="1" dirty="0">
                <a:solidFill>
                  <a:srgbClr val="202122"/>
                </a:solidFill>
                <a:latin typeface="Gill Sans MT" panose="020B0502020104020203" pitchFamily="34" charset="0"/>
              </a:rPr>
              <a:t>Radio propagation</a:t>
            </a:r>
            <a:r>
              <a:rPr lang="en-US" sz="2000" dirty="0">
                <a:solidFill>
                  <a:srgbClr val="202122"/>
                </a:solidFill>
                <a:latin typeface="Gill Sans MT" panose="020B0502020104020203" pitchFamily="34" charset="0"/>
              </a:rPr>
              <a:t> is the behavior of </a:t>
            </a:r>
            <a:r>
              <a:rPr lang="en-US" sz="2000" dirty="0">
                <a:solidFill>
                  <a:srgbClr val="0B0080"/>
                </a:solidFill>
                <a:latin typeface="Gill Sans MT" panose="020B0502020104020203" pitchFamily="34" charset="0"/>
              </a:rPr>
              <a:t>radio waves</a:t>
            </a:r>
            <a:r>
              <a:rPr lang="en-US" sz="2000" dirty="0">
                <a:solidFill>
                  <a:srgbClr val="202122"/>
                </a:solidFill>
                <a:latin typeface="Gill Sans MT" panose="020B0502020104020203" pitchFamily="34" charset="0"/>
              </a:rPr>
              <a:t> as they travel, or are </a:t>
            </a:r>
            <a:r>
              <a:rPr lang="en-US" sz="2000" dirty="0">
                <a:solidFill>
                  <a:srgbClr val="0B0080"/>
                </a:solidFill>
                <a:latin typeface="Gill Sans MT" panose="020B0502020104020203" pitchFamily="34" charset="0"/>
              </a:rPr>
              <a:t>propagated</a:t>
            </a:r>
            <a:r>
              <a:rPr lang="en-US" sz="2000" dirty="0">
                <a:solidFill>
                  <a:srgbClr val="202122"/>
                </a:solidFill>
                <a:latin typeface="Gill Sans MT" panose="020B0502020104020203" pitchFamily="34" charset="0"/>
              </a:rPr>
              <a:t>, from one point to another, or into various parts of the </a:t>
            </a:r>
            <a:r>
              <a:rPr lang="en-US" sz="2000" dirty="0">
                <a:solidFill>
                  <a:srgbClr val="0B0080"/>
                </a:solidFill>
                <a:latin typeface="Gill Sans MT" panose="020B0502020104020203" pitchFamily="34" charset="0"/>
              </a:rPr>
              <a:t>atmosphere</a:t>
            </a:r>
            <a:r>
              <a:rPr lang="en-US" sz="2000" dirty="0">
                <a:solidFill>
                  <a:srgbClr val="202122"/>
                </a:solidFill>
                <a:latin typeface="Gill Sans MT" panose="020B0502020104020203" pitchFamily="34" charset="0"/>
              </a:rPr>
              <a:t>.</a:t>
            </a:r>
          </a:p>
          <a:p>
            <a:pPr algn="just"/>
            <a:r>
              <a:rPr lang="en-US" sz="2000" dirty="0">
                <a:solidFill>
                  <a:srgbClr val="202122"/>
                </a:solidFill>
                <a:latin typeface="Gill Sans MT" panose="020B0502020104020203" pitchFamily="34" charset="0"/>
              </a:rPr>
              <a:t>As a form of </a:t>
            </a:r>
            <a:r>
              <a:rPr lang="en-US" sz="2000" dirty="0">
                <a:solidFill>
                  <a:srgbClr val="0B0080"/>
                </a:solidFill>
                <a:latin typeface="Gill Sans MT" panose="020B0502020104020203" pitchFamily="34" charset="0"/>
              </a:rPr>
              <a:t>electromagnetic radiation</a:t>
            </a:r>
            <a:r>
              <a:rPr lang="en-US" sz="2000" dirty="0">
                <a:solidFill>
                  <a:srgbClr val="202122"/>
                </a:solidFill>
                <a:latin typeface="Gill Sans MT" panose="020B0502020104020203" pitchFamily="34" charset="0"/>
              </a:rPr>
              <a:t>, like light waves, radio waves are affected by the phenomena of </a:t>
            </a:r>
            <a:r>
              <a:rPr lang="en-US" sz="2000" dirty="0">
                <a:solidFill>
                  <a:srgbClr val="0B0080"/>
                </a:solidFill>
                <a:latin typeface="Gill Sans MT" panose="020B0502020104020203" pitchFamily="34" charset="0"/>
              </a:rPr>
              <a:t>reflection</a:t>
            </a:r>
            <a:r>
              <a:rPr lang="en-US" sz="2000" dirty="0">
                <a:solidFill>
                  <a:srgbClr val="202122"/>
                </a:solidFill>
                <a:latin typeface="Gill Sans MT" panose="020B0502020104020203" pitchFamily="34" charset="0"/>
              </a:rPr>
              <a:t>, </a:t>
            </a:r>
            <a:r>
              <a:rPr lang="en-US" sz="2000" dirty="0">
                <a:solidFill>
                  <a:srgbClr val="0B0080"/>
                </a:solidFill>
                <a:latin typeface="Gill Sans MT" panose="020B0502020104020203" pitchFamily="34" charset="0"/>
              </a:rPr>
              <a:t>diffraction</a:t>
            </a:r>
            <a:r>
              <a:rPr lang="en-US" sz="2000" dirty="0">
                <a:solidFill>
                  <a:srgbClr val="202122"/>
                </a:solidFill>
                <a:latin typeface="Gill Sans MT" panose="020B0502020104020203" pitchFamily="34" charset="0"/>
              </a:rPr>
              <a:t> and </a:t>
            </a:r>
            <a:r>
              <a:rPr lang="en-US" sz="2000" dirty="0">
                <a:solidFill>
                  <a:srgbClr val="0B0080"/>
                </a:solidFill>
                <a:latin typeface="Gill Sans MT" panose="020B0502020104020203" pitchFamily="34" charset="0"/>
              </a:rPr>
              <a:t>scattering</a:t>
            </a:r>
            <a:r>
              <a:rPr lang="en-US" sz="2000" dirty="0">
                <a:solidFill>
                  <a:srgbClr val="202122"/>
                </a:solidFill>
                <a:latin typeface="Gill Sans MT" panose="020B0502020104020203" pitchFamily="34" charset="0"/>
              </a:rPr>
              <a:t>.</a:t>
            </a:r>
          </a:p>
          <a:p>
            <a:pPr algn="just"/>
            <a:endParaRPr lang="en-US" sz="2000" dirty="0">
              <a:solidFill>
                <a:srgbClr val="202122"/>
              </a:solidFill>
              <a:latin typeface="Gill Sans MT" panose="020B0502020104020203" pitchFamily="34" charset="0"/>
            </a:endParaRPr>
          </a:p>
        </p:txBody>
      </p:sp>
      <p:sp>
        <p:nvSpPr>
          <p:cNvPr id="3" name="object 8"/>
          <p:cNvSpPr txBox="1">
            <a:spLocks/>
          </p:cNvSpPr>
          <p:nvPr/>
        </p:nvSpPr>
        <p:spPr>
          <a:xfrm>
            <a:off x="1561832" y="1053021"/>
            <a:ext cx="7561085" cy="984218"/>
          </a:xfrm>
          <a:prstGeom prst="rect">
            <a:avLst/>
          </a:prstGeom>
        </p:spPr>
        <p:txBody>
          <a:bodyPr vert="horz" wrap="square" lIns="0" tIns="83820" rIns="0" bIns="0" rtlCol="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Gill Sans MT" panose="020B0502020104020203" pitchFamily="34" charset="0"/>
              </a:rPr>
              <a:t>Radio </a:t>
            </a:r>
            <a:r>
              <a:rPr lang="en-US" sz="3200" b="1" dirty="0" smtClean="0">
                <a:latin typeface="Gill Sans MT" panose="020B0502020104020203" pitchFamily="34" charset="0"/>
              </a:rPr>
              <a:t>Propagation</a:t>
            </a:r>
            <a:endParaRPr lang="en-US" sz="3150" baseline="25132" dirty="0">
              <a:latin typeface="Gill Sans MT" panose="020B0502020104020203" pitchFamily="34" charset="0"/>
              <a:cs typeface="Arial"/>
            </a:endParaRPr>
          </a:p>
        </p:txBody>
      </p:sp>
    </p:spTree>
    <p:extLst>
      <p:ext uri="{BB962C8B-B14F-4D97-AF65-F5344CB8AC3E}">
        <p14:creationId xmlns:p14="http://schemas.microsoft.com/office/powerpoint/2010/main" val="8140226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normAutofit fontScale="90000"/>
          </a:bodyPr>
          <a:lstStyle/>
          <a:p>
            <a:pPr algn="ctr"/>
            <a:r>
              <a:rPr lang="en-US" sz="9600" dirty="0">
                <a:solidFill>
                  <a:schemeClr val="accent6">
                    <a:lumMod val="75000"/>
                  </a:schemeClr>
                </a:solidFill>
              </a:rPr>
              <a:t>Thank You</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40</a:t>
            </a:fld>
            <a:endParaRPr lang="en-US"/>
          </a:p>
        </p:txBody>
      </p:sp>
    </p:spTree>
    <p:extLst>
      <p:ext uri="{BB962C8B-B14F-4D97-AF65-F5344CB8AC3E}">
        <p14:creationId xmlns:p14="http://schemas.microsoft.com/office/powerpoint/2010/main" val="29312855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5395" y="143002"/>
            <a:ext cx="9735499" cy="6714998"/>
          </a:xfrm>
          <a:prstGeom prst="rect">
            <a:avLst/>
          </a:prstGeom>
        </p:spPr>
      </p:pic>
    </p:spTree>
    <p:extLst>
      <p:ext uri="{BB962C8B-B14F-4D97-AF65-F5344CB8AC3E}">
        <p14:creationId xmlns:p14="http://schemas.microsoft.com/office/powerpoint/2010/main" val="742082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0" y="32984"/>
            <a:ext cx="12202108" cy="6825016"/>
          </a:xfrm>
          <a:prstGeom prst="rect">
            <a:avLst/>
          </a:prstGeom>
        </p:spPr>
      </p:pic>
    </p:spTree>
    <p:extLst>
      <p:ext uri="{BB962C8B-B14F-4D97-AF65-F5344CB8AC3E}">
        <p14:creationId xmlns:p14="http://schemas.microsoft.com/office/powerpoint/2010/main" val="1082245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944" y="110528"/>
            <a:ext cx="12020778" cy="6742444"/>
          </a:xfrm>
          <a:prstGeom prst="rect">
            <a:avLst/>
          </a:prstGeom>
        </p:spPr>
      </p:pic>
    </p:spTree>
    <p:extLst>
      <p:ext uri="{BB962C8B-B14F-4D97-AF65-F5344CB8AC3E}">
        <p14:creationId xmlns:p14="http://schemas.microsoft.com/office/powerpoint/2010/main" val="2065148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532" y="116771"/>
            <a:ext cx="12081468" cy="6682562"/>
          </a:xfrm>
          <a:prstGeom prst="rect">
            <a:avLst/>
          </a:prstGeom>
        </p:spPr>
      </p:pic>
    </p:spTree>
    <p:extLst>
      <p:ext uri="{BB962C8B-B14F-4D97-AF65-F5344CB8AC3E}">
        <p14:creationId xmlns:p14="http://schemas.microsoft.com/office/powerpoint/2010/main" val="3123381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9523" y="89039"/>
            <a:ext cx="11952477" cy="6733790"/>
          </a:xfrm>
          <a:prstGeom prst="rect">
            <a:avLst/>
          </a:prstGeom>
        </p:spPr>
      </p:pic>
    </p:spTree>
    <p:extLst>
      <p:ext uri="{BB962C8B-B14F-4D97-AF65-F5344CB8AC3E}">
        <p14:creationId xmlns:p14="http://schemas.microsoft.com/office/powerpoint/2010/main" val="4101954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1063" y="365125"/>
            <a:ext cx="11528809" cy="6366117"/>
          </a:xfrm>
          <a:prstGeom prst="rect">
            <a:avLst/>
          </a:prstGeom>
        </p:spPr>
      </p:pic>
    </p:spTree>
    <p:extLst>
      <p:ext uri="{BB962C8B-B14F-4D97-AF65-F5344CB8AC3E}">
        <p14:creationId xmlns:p14="http://schemas.microsoft.com/office/powerpoint/2010/main" val="3921958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3501" y="365125"/>
            <a:ext cx="11898499" cy="6430945"/>
          </a:xfrm>
          <a:prstGeom prst="rect">
            <a:avLst/>
          </a:prstGeom>
        </p:spPr>
      </p:pic>
    </p:spTree>
    <p:extLst>
      <p:ext uri="{BB962C8B-B14F-4D97-AF65-F5344CB8AC3E}">
        <p14:creationId xmlns:p14="http://schemas.microsoft.com/office/powerpoint/2010/main" val="2878715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524000" y="6400800"/>
            <a:ext cx="6934200" cy="0"/>
          </a:xfrm>
          <a:custGeom>
            <a:avLst/>
            <a:gdLst/>
            <a:ahLst/>
            <a:cxnLst/>
            <a:rect l="l" t="t" r="r" b="b"/>
            <a:pathLst>
              <a:path w="6934200">
                <a:moveTo>
                  <a:pt x="0" y="0"/>
                </a:moveTo>
                <a:lnTo>
                  <a:pt x="6934200" y="0"/>
                </a:lnTo>
              </a:path>
            </a:pathLst>
          </a:custGeom>
          <a:ln w="9144">
            <a:solidFill>
              <a:srgbClr val="000000"/>
            </a:solidFill>
            <a:prstDash val="dash"/>
          </a:ln>
        </p:spPr>
        <p:txBody>
          <a:bodyPr wrap="square" lIns="0" tIns="0" rIns="0" bIns="0" rtlCol="0">
            <a:noAutofit/>
          </a:bodyPr>
          <a:lstStyle/>
          <a:p>
            <a:endParaRPr>
              <a:latin typeface="Gill Sans MT" panose="020B0502020104020203" pitchFamily="34" charset="0"/>
            </a:endParaRPr>
          </a:p>
        </p:txBody>
      </p:sp>
      <p:sp>
        <p:nvSpPr>
          <p:cNvPr id="8" name="object 8"/>
          <p:cNvSpPr txBox="1">
            <a:spLocks noGrp="1"/>
          </p:cNvSpPr>
          <p:nvPr>
            <p:ph type="title"/>
          </p:nvPr>
        </p:nvSpPr>
        <p:spPr>
          <a:prstGeom prst="rect">
            <a:avLst/>
          </a:prstGeom>
        </p:spPr>
        <p:txBody>
          <a:bodyPr vert="horz" wrap="square" lIns="0" tIns="83820" rIns="0" bIns="0" rtlCol="0" anchor="ctr">
            <a:noAutofit/>
          </a:bodyPr>
          <a:lstStyle/>
          <a:p>
            <a:r>
              <a:rPr lang="en-US" sz="3200" dirty="0"/>
              <a:t>Radio </a:t>
            </a:r>
            <a:r>
              <a:rPr lang="en-US" sz="3200" dirty="0" smtClean="0"/>
              <a:t>Propagation </a:t>
            </a:r>
            <a:endParaRPr sz="3150" baseline="25132" dirty="0">
              <a:cs typeface="Arial"/>
            </a:endParaRPr>
          </a:p>
        </p:txBody>
      </p:sp>
      <p:sp>
        <p:nvSpPr>
          <p:cNvPr id="9" name="object 9"/>
          <p:cNvSpPr txBox="1"/>
          <p:nvPr/>
        </p:nvSpPr>
        <p:spPr>
          <a:xfrm>
            <a:off x="1276140" y="1937765"/>
            <a:ext cx="9927772" cy="3639069"/>
          </a:xfrm>
          <a:prstGeom prst="rect">
            <a:avLst/>
          </a:prstGeom>
        </p:spPr>
        <p:txBody>
          <a:bodyPr vert="horz" wrap="square" lIns="0" tIns="0" rIns="0" bIns="0" rtlCol="0">
            <a:noAutofit/>
          </a:bodyPr>
          <a:lstStyle/>
          <a:p>
            <a:pPr marL="342900" indent="-342900" algn="just">
              <a:buFont typeface="Wingdings" panose="05000000000000000000" pitchFamily="2" charset="2"/>
              <a:buChar char="ü"/>
            </a:pPr>
            <a:r>
              <a:rPr lang="en-US" sz="2000" dirty="0">
                <a:latin typeface="Gill Sans MT" panose="020B0502020104020203" pitchFamily="34" charset="0"/>
              </a:rPr>
              <a:t>Radio propagation in urban areas is quite complex because it often consists of </a:t>
            </a:r>
            <a:r>
              <a:rPr lang="en-US" sz="2000" dirty="0" smtClean="0">
                <a:latin typeface="Gill Sans MT" panose="020B0502020104020203" pitchFamily="34" charset="0"/>
              </a:rPr>
              <a:t>reflected </a:t>
            </a:r>
            <a:r>
              <a:rPr lang="en-US" sz="2000" dirty="0">
                <a:latin typeface="Gill Sans MT" panose="020B0502020104020203" pitchFamily="34" charset="0"/>
              </a:rPr>
              <a:t>and diffracted waves produced by multipath propagation.</a:t>
            </a:r>
          </a:p>
          <a:p>
            <a:pPr marL="342900" indent="-342900" algn="just">
              <a:buFont typeface="Wingdings" panose="05000000000000000000" pitchFamily="2" charset="2"/>
              <a:buChar char="ü"/>
            </a:pPr>
            <a:endParaRPr lang="en-US" sz="2000" dirty="0">
              <a:latin typeface="Gill Sans MT" panose="020B0502020104020203" pitchFamily="34" charset="0"/>
            </a:endParaRPr>
          </a:p>
          <a:p>
            <a:pPr marL="342900" indent="-342900" algn="just">
              <a:buFont typeface="Wingdings" panose="05000000000000000000" pitchFamily="2" charset="2"/>
              <a:buChar char="ü"/>
            </a:pPr>
            <a:r>
              <a:rPr lang="en-US" sz="2000" dirty="0" smtClean="0">
                <a:latin typeface="Gill Sans MT" panose="020B0502020104020203" pitchFamily="34" charset="0"/>
              </a:rPr>
              <a:t>Radio </a:t>
            </a:r>
            <a:r>
              <a:rPr lang="en-US" sz="2000" dirty="0">
                <a:latin typeface="Gill Sans MT" panose="020B0502020104020203" pitchFamily="34" charset="0"/>
              </a:rPr>
              <a:t>propagation in open areas free from obstacles is the simplest to treat, but, in general, propagation over the earth and the water invokes at least one reflected wave</a:t>
            </a:r>
            <a:r>
              <a:rPr lang="en-US" sz="2000" dirty="0" smtClean="0">
                <a:latin typeface="Gill Sans MT" panose="020B0502020104020203" pitchFamily="34" charset="0"/>
              </a:rPr>
              <a:t>.</a:t>
            </a:r>
          </a:p>
          <a:p>
            <a:pPr marL="342900" indent="-342900" algn="just">
              <a:buFont typeface="Wingdings" panose="05000000000000000000" pitchFamily="2" charset="2"/>
              <a:buChar char="ü"/>
            </a:pPr>
            <a:endParaRPr lang="en-US" sz="2000" dirty="0">
              <a:latin typeface="Gill Sans MT" panose="020B0502020104020203" pitchFamily="34" charset="0"/>
            </a:endParaRPr>
          </a:p>
          <a:p>
            <a:pPr marL="342900" indent="-342900" algn="just">
              <a:buFont typeface="Wingdings" panose="05000000000000000000" pitchFamily="2" charset="2"/>
              <a:buChar char="ü"/>
            </a:pPr>
            <a:r>
              <a:rPr lang="en-US" sz="2000" dirty="0">
                <a:latin typeface="Gill Sans MT" panose="020B0502020104020203" pitchFamily="34" charset="0"/>
              </a:rPr>
              <a:t>when the environmental structure is random, the </a:t>
            </a:r>
            <a:r>
              <a:rPr lang="en-US" sz="2000" b="1" dirty="0">
                <a:latin typeface="Gill Sans MT" panose="020B0502020104020203" pitchFamily="34" charset="0"/>
              </a:rPr>
              <a:t>Rayleigh model </a:t>
            </a:r>
            <a:r>
              <a:rPr lang="en-US" sz="2000" dirty="0">
                <a:latin typeface="Gill Sans MT" panose="020B0502020104020203" pitchFamily="34" charset="0"/>
              </a:rPr>
              <a:t>used for urban area propagation may be applied. </a:t>
            </a:r>
            <a:endParaRPr lang="en-US" sz="2000" dirty="0" smtClean="0">
              <a:latin typeface="Gill Sans MT" panose="020B0502020104020203" pitchFamily="34" charset="0"/>
            </a:endParaRPr>
          </a:p>
          <a:p>
            <a:pPr marL="342900" indent="-342900" algn="just">
              <a:buFont typeface="Wingdings" panose="05000000000000000000" pitchFamily="2" charset="2"/>
              <a:buChar char="ü"/>
            </a:pPr>
            <a:endParaRPr lang="en-US" sz="2000" dirty="0">
              <a:latin typeface="Gill Sans MT" panose="020B0502020104020203" pitchFamily="34" charset="0"/>
            </a:endParaRPr>
          </a:p>
          <a:p>
            <a:pPr marL="342900" indent="-342900" algn="just">
              <a:buFont typeface="Wingdings" panose="05000000000000000000" pitchFamily="2" charset="2"/>
              <a:buChar char="ü"/>
            </a:pPr>
            <a:r>
              <a:rPr lang="en-US" sz="2000" dirty="0">
                <a:latin typeface="Gill Sans MT" panose="020B0502020104020203" pitchFamily="34" charset="0"/>
              </a:rPr>
              <a:t>When the propagation path is on line of sight, as in tunnel and underground passages, the environment may be treated either by the </a:t>
            </a:r>
            <a:r>
              <a:rPr lang="en-US" sz="2000" b="1" dirty="0" err="1">
                <a:latin typeface="Gill Sans MT" panose="020B0502020104020203" pitchFamily="34" charset="0"/>
              </a:rPr>
              <a:t>Rician</a:t>
            </a:r>
            <a:r>
              <a:rPr lang="en-US" sz="2000" b="1" dirty="0">
                <a:latin typeface="Gill Sans MT" panose="020B0502020104020203" pitchFamily="34" charset="0"/>
              </a:rPr>
              <a:t> </a:t>
            </a:r>
            <a:r>
              <a:rPr lang="en-US" sz="2000" b="1" dirty="0" smtClean="0">
                <a:latin typeface="Gill Sans MT" panose="020B0502020104020203" pitchFamily="34" charset="0"/>
              </a:rPr>
              <a:t>model</a:t>
            </a:r>
            <a:r>
              <a:rPr lang="en-US" sz="2000" dirty="0" smtClean="0">
                <a:latin typeface="Gill Sans MT" panose="020B0502020104020203" pitchFamily="34" charset="0"/>
              </a:rPr>
              <a:t>. </a:t>
            </a:r>
            <a:r>
              <a:rPr lang="en-US" sz="2000" dirty="0">
                <a:latin typeface="Gill Sans MT" panose="020B0502020104020203" pitchFamily="34" charset="0"/>
              </a:rPr>
              <a:t>Direct wave models may be used for propagation in a corridor.</a:t>
            </a:r>
            <a:endParaRPr sz="2000" dirty="0">
              <a:latin typeface="Gill Sans MT" panose="020B0502020104020203" pitchFamily="34" charset="0"/>
              <a:cs typeface="Comic Sans MS"/>
            </a:endParaRPr>
          </a:p>
        </p:txBody>
      </p:sp>
      <p:sp>
        <p:nvSpPr>
          <p:cNvPr id="10" name="object 10"/>
          <p:cNvSpPr/>
          <p:nvPr/>
        </p:nvSpPr>
        <p:spPr>
          <a:xfrm>
            <a:off x="1524000" y="6362700"/>
            <a:ext cx="9144000" cy="169164"/>
          </a:xfrm>
          <a:prstGeom prst="rect">
            <a:avLst/>
          </a:prstGeom>
          <a:blipFill>
            <a:blip r:embed="rId2" cstate="print"/>
            <a:stretch>
              <a:fillRect/>
            </a:stretch>
          </a:blipFill>
        </p:spPr>
        <p:txBody>
          <a:bodyPr wrap="square" lIns="0" tIns="0" rIns="0" bIns="0" rtlCol="0">
            <a:noAutofit/>
          </a:bodyPr>
          <a:lstStyle/>
          <a:p>
            <a:endParaRPr>
              <a:latin typeface="Gill Sans MT" panose="020B0502020104020203" pitchFamily="34" charset="0"/>
            </a:endParaRPr>
          </a:p>
        </p:txBody>
      </p:sp>
      <p:sp>
        <p:nvSpPr>
          <p:cNvPr id="11" name="object 11"/>
          <p:cNvSpPr/>
          <p:nvPr/>
        </p:nvSpPr>
        <p:spPr>
          <a:xfrm>
            <a:off x="1524761" y="6401562"/>
            <a:ext cx="9143238" cy="45719"/>
          </a:xfrm>
          <a:custGeom>
            <a:avLst/>
            <a:gdLst/>
            <a:ahLst/>
            <a:cxnLst/>
            <a:rect l="l" t="t" r="r" b="b"/>
            <a:pathLst>
              <a:path w="9143238" h="45720">
                <a:moveTo>
                  <a:pt x="0" y="45719"/>
                </a:moveTo>
                <a:lnTo>
                  <a:pt x="9143238" y="3"/>
                </a:lnTo>
              </a:path>
            </a:pathLst>
          </a:custGeom>
          <a:ln w="38100">
            <a:solidFill>
              <a:srgbClr val="CDE0E6"/>
            </a:solidFill>
          </a:ln>
        </p:spPr>
        <p:txBody>
          <a:bodyPr wrap="square" lIns="0" tIns="0" rIns="0" bIns="0" rtlCol="0">
            <a:noAutofit/>
          </a:bodyPr>
          <a:lstStyle/>
          <a:p>
            <a:endParaRPr>
              <a:latin typeface="Gill Sans MT" panose="020B0502020104020203" pitchFamily="34" charset="0"/>
            </a:endParaRPr>
          </a:p>
        </p:txBody>
      </p:sp>
      <p:sp>
        <p:nvSpPr>
          <p:cNvPr id="15" name="object 15"/>
          <p:cNvSpPr/>
          <p:nvPr/>
        </p:nvSpPr>
        <p:spPr>
          <a:xfrm>
            <a:off x="1524761" y="761"/>
            <a:ext cx="9143238" cy="45720"/>
          </a:xfrm>
          <a:custGeom>
            <a:avLst/>
            <a:gdLst/>
            <a:ahLst/>
            <a:cxnLst/>
            <a:rect l="l" t="t" r="r" b="b"/>
            <a:pathLst>
              <a:path w="9143238" h="45720">
                <a:moveTo>
                  <a:pt x="0" y="45720"/>
                </a:moveTo>
                <a:lnTo>
                  <a:pt x="9143238" y="3"/>
                </a:lnTo>
              </a:path>
            </a:pathLst>
          </a:custGeom>
          <a:ln w="38100">
            <a:solidFill>
              <a:srgbClr val="CDE0E6"/>
            </a:solidFill>
          </a:ln>
        </p:spPr>
        <p:txBody>
          <a:bodyPr wrap="square" lIns="0" tIns="0" rIns="0" bIns="0" rtlCol="0">
            <a:noAutofit/>
          </a:bodyPr>
          <a:lstStyle/>
          <a:p>
            <a:endParaRPr>
              <a:latin typeface="Gill Sans MT" panose="020B0502020104020203" pitchFamily="34" charset="0"/>
            </a:endParaRPr>
          </a:p>
        </p:txBody>
      </p:sp>
    </p:spTree>
    <p:extLst>
      <p:ext uri="{BB962C8B-B14F-4D97-AF65-F5344CB8AC3E}">
        <p14:creationId xmlns:p14="http://schemas.microsoft.com/office/powerpoint/2010/main" val="37039246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524000" y="6400800"/>
            <a:ext cx="6934200" cy="0"/>
          </a:xfrm>
          <a:custGeom>
            <a:avLst/>
            <a:gdLst/>
            <a:ahLst/>
            <a:cxnLst/>
            <a:rect l="l" t="t" r="r" b="b"/>
            <a:pathLst>
              <a:path w="6934200">
                <a:moveTo>
                  <a:pt x="0" y="0"/>
                </a:moveTo>
                <a:lnTo>
                  <a:pt x="6934200" y="0"/>
                </a:lnTo>
              </a:path>
            </a:pathLst>
          </a:custGeom>
          <a:ln w="9144">
            <a:solidFill>
              <a:srgbClr val="000000"/>
            </a:solidFill>
            <a:prstDash val="dash"/>
          </a:ln>
        </p:spPr>
        <p:txBody>
          <a:bodyPr wrap="square" lIns="0" tIns="0" rIns="0" bIns="0" rtlCol="0">
            <a:noAutofit/>
          </a:bodyPr>
          <a:lstStyle/>
          <a:p>
            <a:endParaRPr/>
          </a:p>
        </p:txBody>
      </p:sp>
      <p:sp>
        <p:nvSpPr>
          <p:cNvPr id="8" name="object 8"/>
          <p:cNvSpPr txBox="1"/>
          <p:nvPr/>
        </p:nvSpPr>
        <p:spPr>
          <a:xfrm>
            <a:off x="1101020" y="2050761"/>
            <a:ext cx="10092845" cy="3666749"/>
          </a:xfrm>
          <a:prstGeom prst="rect">
            <a:avLst/>
          </a:prstGeom>
        </p:spPr>
        <p:txBody>
          <a:bodyPr vert="horz" wrap="square" lIns="0" tIns="0" rIns="0" bIns="0" rtlCol="0">
            <a:noAutofit/>
          </a:bodyPr>
          <a:lstStyle/>
          <a:p>
            <a:pPr marL="342900" indent="-342900">
              <a:buFont typeface="Wingdings" panose="05000000000000000000" pitchFamily="2" charset="2"/>
              <a:buChar char="ü"/>
            </a:pPr>
            <a:r>
              <a:rPr lang="en-US" sz="2000" dirty="0" smtClean="0">
                <a:latin typeface="Gill Sans MT" panose="020B0502020104020203" pitchFamily="34" charset="0"/>
              </a:rPr>
              <a:t>In </a:t>
            </a:r>
            <a:r>
              <a:rPr lang="en-US" sz="2000" dirty="0">
                <a:latin typeface="Gill Sans MT" panose="020B0502020104020203" pitchFamily="34" charset="0"/>
              </a:rPr>
              <a:t>general, radio wave propagation consists of three main attributes: reflection, diffraction and scattering </a:t>
            </a:r>
          </a:p>
          <a:p>
            <a:pPr marL="342900" indent="-342900">
              <a:buFont typeface="Wingdings" panose="05000000000000000000" pitchFamily="2" charset="2"/>
              <a:buChar char="ü"/>
            </a:pPr>
            <a:endParaRPr lang="en-US" sz="2000" dirty="0">
              <a:latin typeface="Gill Sans MT" panose="020B0502020104020203" pitchFamily="34" charset="0"/>
            </a:endParaRPr>
          </a:p>
          <a:p>
            <a:pPr marL="342900" indent="-342900">
              <a:buFont typeface="Wingdings" panose="05000000000000000000" pitchFamily="2" charset="2"/>
              <a:buChar char="ü"/>
            </a:pPr>
            <a:r>
              <a:rPr lang="en-US" sz="2000" i="1" dirty="0">
                <a:latin typeface="Gill Sans MT" panose="020B0502020104020203" pitchFamily="34" charset="0"/>
              </a:rPr>
              <a:t>Reflection </a:t>
            </a:r>
            <a:r>
              <a:rPr lang="en-US" sz="2000" dirty="0">
                <a:latin typeface="Gill Sans MT" panose="020B0502020104020203" pitchFamily="34" charset="0"/>
              </a:rPr>
              <a:t>occurs when radio wave propagating in one medium impinges upon another medium with different electromagnetic properties. </a:t>
            </a:r>
          </a:p>
          <a:p>
            <a:pPr marL="342900" indent="-342900">
              <a:buFont typeface="Wingdings" panose="05000000000000000000" pitchFamily="2" charset="2"/>
              <a:buChar char="ü"/>
            </a:pPr>
            <a:endParaRPr lang="en-US" sz="2000" dirty="0">
              <a:latin typeface="Gill Sans MT" panose="020B0502020104020203" pitchFamily="34" charset="0"/>
            </a:endParaRPr>
          </a:p>
          <a:p>
            <a:pPr marL="342900" indent="-342900">
              <a:buFont typeface="Wingdings" panose="05000000000000000000" pitchFamily="2" charset="2"/>
              <a:buChar char="ü"/>
            </a:pPr>
            <a:r>
              <a:rPr lang="en-US" sz="2000" dirty="0">
                <a:latin typeface="Gill Sans MT" panose="020B0502020104020203" pitchFamily="34" charset="0"/>
              </a:rPr>
              <a:t>The amplitude and phase of the reflected wave are strongly related to the medium’s </a:t>
            </a:r>
            <a:r>
              <a:rPr lang="en-US" sz="2000" dirty="0" err="1">
                <a:latin typeface="Gill Sans MT" panose="020B0502020104020203" pitchFamily="34" charset="0"/>
              </a:rPr>
              <a:t>instrinsic</a:t>
            </a:r>
            <a:r>
              <a:rPr lang="en-US" sz="2000" dirty="0">
                <a:latin typeface="Gill Sans MT" panose="020B0502020104020203" pitchFamily="34" charset="0"/>
              </a:rPr>
              <a:t> impedance, incident angle, and electric field polarization. Part of the radio wave energy may be absorbed or propagated through the reflecting medium, resulting in a reflected wave that is attenuated.</a:t>
            </a:r>
          </a:p>
        </p:txBody>
      </p:sp>
      <p:sp>
        <p:nvSpPr>
          <p:cNvPr id="9" name="object 9"/>
          <p:cNvSpPr txBox="1">
            <a:spLocks noGrp="1"/>
          </p:cNvSpPr>
          <p:nvPr>
            <p:ph type="title"/>
          </p:nvPr>
        </p:nvSpPr>
        <p:spPr>
          <a:prstGeom prst="rect">
            <a:avLst/>
          </a:prstGeom>
        </p:spPr>
        <p:txBody>
          <a:bodyPr vert="horz" wrap="square" lIns="0" tIns="160274" rIns="0" bIns="0" rtlCol="0" anchor="ctr">
            <a:noAutofit/>
          </a:bodyPr>
          <a:lstStyle/>
          <a:p>
            <a:pPr marL="111125">
              <a:lnSpc>
                <a:spcPct val="100000"/>
              </a:lnSpc>
            </a:pPr>
            <a:r>
              <a:rPr lang="en-US" sz="3200" dirty="0"/>
              <a:t>Radio </a:t>
            </a:r>
            <a:r>
              <a:rPr lang="en-US" sz="3200" dirty="0" smtClean="0"/>
              <a:t>Propagation</a:t>
            </a:r>
            <a:endParaRPr sz="3200" dirty="0">
              <a:latin typeface="Arial"/>
              <a:cs typeface="Arial"/>
            </a:endParaRPr>
          </a:p>
        </p:txBody>
      </p:sp>
      <p:sp>
        <p:nvSpPr>
          <p:cNvPr id="11" name="object 11"/>
          <p:cNvSpPr/>
          <p:nvPr/>
        </p:nvSpPr>
        <p:spPr>
          <a:xfrm>
            <a:off x="1677162" y="153162"/>
            <a:ext cx="8763000" cy="0"/>
          </a:xfrm>
          <a:custGeom>
            <a:avLst/>
            <a:gdLst/>
            <a:ahLst/>
            <a:cxnLst/>
            <a:rect l="l" t="t" r="r" b="b"/>
            <a:pathLst>
              <a:path w="8763000">
                <a:moveTo>
                  <a:pt x="0" y="0"/>
                </a:moveTo>
                <a:lnTo>
                  <a:pt x="8763000" y="0"/>
                </a:lnTo>
              </a:path>
            </a:pathLst>
          </a:custGeom>
          <a:ln w="38100">
            <a:solidFill>
              <a:srgbClr val="CDE0E6"/>
            </a:solidFill>
          </a:ln>
        </p:spPr>
        <p:txBody>
          <a:bodyPr wrap="square" lIns="0" tIns="0" rIns="0" bIns="0" rtlCol="0">
            <a:noAutofit/>
          </a:bodyPr>
          <a:lstStyle/>
          <a:p>
            <a:endParaRPr/>
          </a:p>
        </p:txBody>
      </p:sp>
      <p:sp>
        <p:nvSpPr>
          <p:cNvPr id="14" name="object 14"/>
          <p:cNvSpPr/>
          <p:nvPr/>
        </p:nvSpPr>
        <p:spPr>
          <a:xfrm>
            <a:off x="1633729" y="6362701"/>
            <a:ext cx="8868156" cy="123443"/>
          </a:xfrm>
          <a:prstGeom prst="rect">
            <a:avLst/>
          </a:prstGeom>
          <a:blipFill>
            <a:blip r:embed="rId2" cstate="print"/>
            <a:stretch>
              <a:fillRect/>
            </a:stretch>
          </a:blipFill>
        </p:spPr>
        <p:txBody>
          <a:bodyPr wrap="square" lIns="0" tIns="0" rIns="0" bIns="0" rtlCol="0">
            <a:noAutofit/>
          </a:bodyPr>
          <a:lstStyle/>
          <a:p>
            <a:endParaRPr/>
          </a:p>
        </p:txBody>
      </p:sp>
      <p:sp>
        <p:nvSpPr>
          <p:cNvPr id="15" name="object 15"/>
          <p:cNvSpPr/>
          <p:nvPr/>
        </p:nvSpPr>
        <p:spPr>
          <a:xfrm>
            <a:off x="1677162" y="6401561"/>
            <a:ext cx="8763000" cy="0"/>
          </a:xfrm>
          <a:custGeom>
            <a:avLst/>
            <a:gdLst/>
            <a:ahLst/>
            <a:cxnLst/>
            <a:rect l="l" t="t" r="r" b="b"/>
            <a:pathLst>
              <a:path w="8763000">
                <a:moveTo>
                  <a:pt x="0" y="0"/>
                </a:moveTo>
                <a:lnTo>
                  <a:pt x="8763000" y="0"/>
                </a:lnTo>
              </a:path>
            </a:pathLst>
          </a:custGeom>
          <a:ln w="38100">
            <a:solidFill>
              <a:srgbClr val="CDE0E6"/>
            </a:solidFill>
          </a:ln>
        </p:spPr>
        <p:txBody>
          <a:bodyPr wrap="square" lIns="0" tIns="0" rIns="0" bIns="0" rtlCol="0">
            <a:noAutofit/>
          </a:bodyPr>
          <a:lstStyle/>
          <a:p>
            <a:endParaRPr/>
          </a:p>
        </p:txBody>
      </p:sp>
    </p:spTree>
    <p:extLst>
      <p:ext uri="{BB962C8B-B14F-4D97-AF65-F5344CB8AC3E}">
        <p14:creationId xmlns:p14="http://schemas.microsoft.com/office/powerpoint/2010/main" val="25484307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524000" y="6400800"/>
            <a:ext cx="6934200" cy="0"/>
          </a:xfrm>
          <a:custGeom>
            <a:avLst/>
            <a:gdLst/>
            <a:ahLst/>
            <a:cxnLst/>
            <a:rect l="l" t="t" r="r" b="b"/>
            <a:pathLst>
              <a:path w="6934200">
                <a:moveTo>
                  <a:pt x="0" y="0"/>
                </a:moveTo>
                <a:lnTo>
                  <a:pt x="6934200" y="0"/>
                </a:lnTo>
              </a:path>
            </a:pathLst>
          </a:custGeom>
          <a:ln w="9144">
            <a:solidFill>
              <a:srgbClr val="000000"/>
            </a:solidFill>
            <a:prstDash val="dash"/>
          </a:ln>
        </p:spPr>
        <p:txBody>
          <a:bodyPr wrap="square" lIns="0" tIns="0" rIns="0" bIns="0" rtlCol="0">
            <a:noAutofit/>
          </a:bodyPr>
          <a:lstStyle/>
          <a:p>
            <a:endParaRPr/>
          </a:p>
        </p:txBody>
      </p:sp>
      <p:sp>
        <p:nvSpPr>
          <p:cNvPr id="8" name="object 8"/>
          <p:cNvSpPr txBox="1"/>
          <p:nvPr/>
        </p:nvSpPr>
        <p:spPr>
          <a:xfrm>
            <a:off x="970740" y="2167606"/>
            <a:ext cx="10213077" cy="3891548"/>
          </a:xfrm>
          <a:prstGeom prst="rect">
            <a:avLst/>
          </a:prstGeom>
        </p:spPr>
        <p:txBody>
          <a:bodyPr vert="horz" wrap="square" lIns="0" tIns="0" rIns="0" bIns="0" rtlCol="0">
            <a:noAutofit/>
          </a:bodyPr>
          <a:lstStyle/>
          <a:p>
            <a:pPr marL="342900" indent="-342900" algn="just">
              <a:buFont typeface="Wingdings" panose="05000000000000000000" pitchFamily="2" charset="2"/>
              <a:buChar char="ü"/>
            </a:pPr>
            <a:r>
              <a:rPr lang="en-US" sz="2000" i="1" dirty="0" smtClean="0">
                <a:latin typeface="Gill Sans MT" panose="020B0502020104020203" pitchFamily="34" charset="0"/>
              </a:rPr>
              <a:t>Diffraction </a:t>
            </a:r>
            <a:r>
              <a:rPr lang="en-US" sz="2000" dirty="0">
                <a:latin typeface="Gill Sans MT" panose="020B0502020104020203" pitchFamily="34" charset="0"/>
              </a:rPr>
              <a:t>is a phenomenon by which propagating radio waves bend or deviate in the neighborhood of obstacles. Diffraction results from the propagation of </a:t>
            </a:r>
            <a:r>
              <a:rPr lang="en-US" sz="2000" dirty="0" smtClean="0">
                <a:latin typeface="Gill Sans MT" panose="020B0502020104020203" pitchFamily="34" charset="0"/>
              </a:rPr>
              <a:t>waves </a:t>
            </a:r>
            <a:r>
              <a:rPr lang="en-US" sz="2000" dirty="0">
                <a:latin typeface="Gill Sans MT" panose="020B0502020104020203" pitchFamily="34" charset="0"/>
              </a:rPr>
              <a:t>into a shadowy region caused by obstructions such as walls, buildings, mountains, and so on</a:t>
            </a:r>
            <a:r>
              <a:rPr lang="en-US" sz="2000" dirty="0" smtClean="0">
                <a:latin typeface="Gill Sans MT" panose="020B0502020104020203" pitchFamily="34" charset="0"/>
              </a:rPr>
              <a:t>.</a:t>
            </a:r>
          </a:p>
          <a:p>
            <a:pPr marL="342900" indent="-342900" algn="just">
              <a:buFont typeface="Wingdings" panose="05000000000000000000" pitchFamily="2" charset="2"/>
              <a:buChar char="ü"/>
            </a:pPr>
            <a:endParaRPr lang="en-US" sz="2000" dirty="0">
              <a:latin typeface="Gill Sans MT" panose="020B0502020104020203" pitchFamily="34" charset="0"/>
            </a:endParaRPr>
          </a:p>
          <a:p>
            <a:pPr marL="342900" indent="-342900" algn="just">
              <a:buFont typeface="Wingdings" panose="05000000000000000000" pitchFamily="2" charset="2"/>
              <a:buChar char="ü"/>
            </a:pPr>
            <a:r>
              <a:rPr lang="en-US" sz="2000" i="1" dirty="0">
                <a:latin typeface="Gill Sans MT" panose="020B0502020104020203" pitchFamily="34" charset="0"/>
              </a:rPr>
              <a:t>Scattering </a:t>
            </a:r>
            <a:r>
              <a:rPr lang="en-US" sz="2000" dirty="0">
                <a:latin typeface="Gill Sans MT" panose="020B0502020104020203" pitchFamily="34" charset="0"/>
              </a:rPr>
              <a:t>occurs when a radio signal hits a rough surface or an object having a size much smaller than or on the order of the signal wavelength. This causes the signal energy to spread out in all directions. Scattering can be viewed at the receiver as another radio wave source. Typical scattering objects are furniture, lamp posts, street signs, and foliage.</a:t>
            </a:r>
          </a:p>
          <a:p>
            <a:pPr marL="342900" indent="-342900" algn="just">
              <a:buFont typeface="Wingdings" panose="05000000000000000000" pitchFamily="2" charset="2"/>
              <a:buChar char="ü"/>
            </a:pPr>
            <a:endParaRPr lang="en-US" sz="2000" dirty="0">
              <a:latin typeface="Gill Sans MT" panose="020B0502020104020203" pitchFamily="34" charset="0"/>
            </a:endParaRPr>
          </a:p>
          <a:p>
            <a:pPr algn="just"/>
            <a:endParaRPr sz="2000" dirty="0">
              <a:latin typeface="Gill Sans MT" panose="020B0502020104020203" pitchFamily="34" charset="0"/>
              <a:cs typeface="Comic Sans MS"/>
            </a:endParaRPr>
          </a:p>
        </p:txBody>
      </p:sp>
      <p:sp>
        <p:nvSpPr>
          <p:cNvPr id="9" name="object 9"/>
          <p:cNvSpPr txBox="1">
            <a:spLocks noGrp="1"/>
          </p:cNvSpPr>
          <p:nvPr>
            <p:ph type="title"/>
          </p:nvPr>
        </p:nvSpPr>
        <p:spPr>
          <a:prstGeom prst="rect">
            <a:avLst/>
          </a:prstGeom>
        </p:spPr>
        <p:txBody>
          <a:bodyPr vert="horz" wrap="square" lIns="0" tIns="160274" rIns="0" bIns="0" rtlCol="0" anchor="ctr">
            <a:noAutofit/>
          </a:bodyPr>
          <a:lstStyle/>
          <a:p>
            <a:pPr marL="111125">
              <a:lnSpc>
                <a:spcPct val="100000"/>
              </a:lnSpc>
            </a:pPr>
            <a:r>
              <a:rPr lang="en-US" sz="3200" dirty="0"/>
              <a:t>Radio </a:t>
            </a:r>
            <a:r>
              <a:rPr lang="en-US" sz="3200" dirty="0" smtClean="0"/>
              <a:t>Propagation</a:t>
            </a:r>
            <a:endParaRPr sz="3200" dirty="0">
              <a:latin typeface="Arial"/>
              <a:cs typeface="Arial"/>
            </a:endParaRPr>
          </a:p>
        </p:txBody>
      </p:sp>
      <p:sp>
        <p:nvSpPr>
          <p:cNvPr id="14" name="object 14"/>
          <p:cNvSpPr/>
          <p:nvPr/>
        </p:nvSpPr>
        <p:spPr>
          <a:xfrm>
            <a:off x="1633729" y="6362701"/>
            <a:ext cx="8868156" cy="123443"/>
          </a:xfrm>
          <a:prstGeom prst="rect">
            <a:avLst/>
          </a:prstGeom>
          <a:blipFill>
            <a:blip r:embed="rId3" cstate="print"/>
            <a:stretch>
              <a:fillRect/>
            </a:stretch>
          </a:blipFill>
        </p:spPr>
        <p:txBody>
          <a:bodyPr wrap="square" lIns="0" tIns="0" rIns="0" bIns="0" rtlCol="0">
            <a:noAutofit/>
          </a:bodyPr>
          <a:lstStyle/>
          <a:p>
            <a:endParaRPr/>
          </a:p>
        </p:txBody>
      </p:sp>
      <p:sp>
        <p:nvSpPr>
          <p:cNvPr id="15" name="object 15"/>
          <p:cNvSpPr/>
          <p:nvPr/>
        </p:nvSpPr>
        <p:spPr>
          <a:xfrm>
            <a:off x="1677162" y="6401561"/>
            <a:ext cx="8763000" cy="0"/>
          </a:xfrm>
          <a:custGeom>
            <a:avLst/>
            <a:gdLst/>
            <a:ahLst/>
            <a:cxnLst/>
            <a:rect l="l" t="t" r="r" b="b"/>
            <a:pathLst>
              <a:path w="8763000">
                <a:moveTo>
                  <a:pt x="0" y="0"/>
                </a:moveTo>
                <a:lnTo>
                  <a:pt x="8763000" y="0"/>
                </a:lnTo>
              </a:path>
            </a:pathLst>
          </a:custGeom>
          <a:ln w="38100">
            <a:solidFill>
              <a:srgbClr val="CDE0E6"/>
            </a:solidFill>
          </a:ln>
        </p:spPr>
        <p:txBody>
          <a:bodyPr wrap="square" lIns="0" tIns="0" rIns="0" bIns="0" rtlCol="0">
            <a:noAutofit/>
          </a:bodyPr>
          <a:lstStyle/>
          <a:p>
            <a:endParaRPr/>
          </a:p>
        </p:txBody>
      </p:sp>
    </p:spTree>
    <p:extLst>
      <p:ext uri="{BB962C8B-B14F-4D97-AF65-F5344CB8AC3E}">
        <p14:creationId xmlns:p14="http://schemas.microsoft.com/office/powerpoint/2010/main" val="13891467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Radio </a:t>
            </a:r>
            <a:r>
              <a:rPr lang="en-US" sz="3200" dirty="0" smtClean="0"/>
              <a:t>Propagation</a:t>
            </a:r>
            <a:endParaRPr lang="en-US" sz="3200" dirty="0"/>
          </a:p>
        </p:txBody>
      </p:sp>
      <p:pic>
        <p:nvPicPr>
          <p:cNvPr id="4" name="Picture 3"/>
          <p:cNvPicPr>
            <a:picLocks noChangeAspect="1"/>
          </p:cNvPicPr>
          <p:nvPr/>
        </p:nvPicPr>
        <p:blipFill>
          <a:blip r:embed="rId2"/>
          <a:stretch>
            <a:fillRect/>
          </a:stretch>
        </p:blipFill>
        <p:spPr>
          <a:xfrm>
            <a:off x="1517301" y="1690688"/>
            <a:ext cx="7376065" cy="5169327"/>
          </a:xfrm>
          <a:prstGeom prst="rect">
            <a:avLst/>
          </a:prstGeom>
        </p:spPr>
      </p:pic>
    </p:spTree>
    <p:extLst>
      <p:ext uri="{BB962C8B-B14F-4D97-AF65-F5344CB8AC3E}">
        <p14:creationId xmlns:p14="http://schemas.microsoft.com/office/powerpoint/2010/main" val="21118686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524000" y="6400800"/>
            <a:ext cx="6934200" cy="0"/>
          </a:xfrm>
          <a:custGeom>
            <a:avLst/>
            <a:gdLst/>
            <a:ahLst/>
            <a:cxnLst/>
            <a:rect l="l" t="t" r="r" b="b"/>
            <a:pathLst>
              <a:path w="6934200">
                <a:moveTo>
                  <a:pt x="0" y="0"/>
                </a:moveTo>
                <a:lnTo>
                  <a:pt x="6934200" y="0"/>
                </a:lnTo>
              </a:path>
            </a:pathLst>
          </a:custGeom>
          <a:ln w="9144">
            <a:solidFill>
              <a:srgbClr val="000000"/>
            </a:solidFill>
            <a:prstDash val="dash"/>
          </a:ln>
        </p:spPr>
        <p:txBody>
          <a:bodyPr wrap="square" lIns="0" tIns="0" rIns="0" bIns="0" rtlCol="0">
            <a:noAutofit/>
          </a:bodyPr>
          <a:lstStyle/>
          <a:p>
            <a:endParaRPr/>
          </a:p>
        </p:txBody>
      </p:sp>
      <p:sp>
        <p:nvSpPr>
          <p:cNvPr id="8" name="object 8"/>
          <p:cNvSpPr txBox="1">
            <a:spLocks noGrp="1"/>
          </p:cNvSpPr>
          <p:nvPr>
            <p:ph type="title"/>
          </p:nvPr>
        </p:nvSpPr>
        <p:spPr>
          <a:xfrm>
            <a:off x="2315458" y="8473"/>
            <a:ext cx="7561085" cy="984218"/>
          </a:xfrm>
          <a:prstGeom prst="rect">
            <a:avLst/>
          </a:prstGeom>
        </p:spPr>
        <p:txBody>
          <a:bodyPr vert="horz" wrap="square" lIns="0" tIns="160274" rIns="0" bIns="0" rtlCol="0" anchor="ctr">
            <a:noAutofit/>
          </a:bodyPr>
          <a:lstStyle/>
          <a:p>
            <a:pPr marL="723900">
              <a:lnSpc>
                <a:spcPct val="100000"/>
              </a:lnSpc>
            </a:pPr>
            <a:r>
              <a:rPr lang="en-US" sz="3200" dirty="0"/>
              <a:t>Free-Space Attenuation</a:t>
            </a:r>
            <a:endParaRPr sz="3200" dirty="0">
              <a:latin typeface="Arial"/>
              <a:cs typeface="Arial"/>
            </a:endParaRPr>
          </a:p>
        </p:txBody>
      </p:sp>
      <p:sp>
        <p:nvSpPr>
          <p:cNvPr id="9" name="object 9"/>
          <p:cNvSpPr txBox="1"/>
          <p:nvPr/>
        </p:nvSpPr>
        <p:spPr>
          <a:xfrm>
            <a:off x="1133778" y="1047258"/>
            <a:ext cx="10170617" cy="5820790"/>
          </a:xfrm>
          <a:prstGeom prst="rect">
            <a:avLst/>
          </a:prstGeom>
        </p:spPr>
        <p:txBody>
          <a:bodyPr vert="horz" wrap="square" lIns="0" tIns="0" rIns="0" bIns="0" rtlCol="0">
            <a:noAutofit/>
          </a:bodyPr>
          <a:lstStyle/>
          <a:p>
            <a:pPr marL="285750" indent="-285750" algn="just">
              <a:buFont typeface="Wingdings" panose="05000000000000000000" pitchFamily="2" charset="2"/>
              <a:buChar char="ü"/>
            </a:pPr>
            <a:r>
              <a:rPr lang="en-US" sz="2000" dirty="0" smtClean="0">
                <a:latin typeface="Gill Sans MT" panose="020B0502020104020203" pitchFamily="34" charset="0"/>
              </a:rPr>
              <a:t>The </a:t>
            </a:r>
            <a:r>
              <a:rPr lang="en-US" sz="2000" dirty="0">
                <a:latin typeface="Gill Sans MT" panose="020B0502020104020203" pitchFamily="34" charset="0"/>
              </a:rPr>
              <a:t>most simple wave propagation case is that of a direct wave propagation in free space. In this special case of line-of-sight (LOS) propagation there are no obstructions due to the earth’s surface or other obstacles. </a:t>
            </a:r>
          </a:p>
          <a:p>
            <a:pPr marL="285750" indent="-285750" algn="just">
              <a:buFont typeface="Wingdings" panose="05000000000000000000" pitchFamily="2" charset="2"/>
              <a:buChar char="ü"/>
            </a:pPr>
            <a:r>
              <a:rPr lang="en-US" sz="2000" dirty="0">
                <a:latin typeface="Gill Sans MT" panose="020B0502020104020203" pitchFamily="34" charset="0"/>
              </a:rPr>
              <a:t>We consider radiation from an isotropic antenna. This type of antenna is completely </a:t>
            </a:r>
            <a:r>
              <a:rPr lang="en-US" sz="2000" dirty="0" err="1">
                <a:latin typeface="Gill Sans MT" panose="020B0502020104020203" pitchFamily="34" charset="0"/>
              </a:rPr>
              <a:t>omni</a:t>
            </a:r>
            <a:r>
              <a:rPr lang="en-US" sz="2000" dirty="0">
                <a:latin typeface="Gill Sans MT" panose="020B0502020104020203" pitchFamily="34" charset="0"/>
              </a:rPr>
              <a:t>-directional, radiating uniformly in all directions. </a:t>
            </a:r>
            <a:endParaRPr lang="en-US" sz="2000" dirty="0" smtClean="0">
              <a:latin typeface="Gill Sans MT" panose="020B0502020104020203" pitchFamily="34" charset="0"/>
            </a:endParaRPr>
          </a:p>
          <a:p>
            <a:pPr marL="285750" indent="-285750" algn="just">
              <a:buFont typeface="Wingdings" panose="05000000000000000000" pitchFamily="2" charset="2"/>
              <a:buChar char="ü"/>
            </a:pPr>
            <a:endParaRPr lang="en-US" sz="2000" dirty="0">
              <a:latin typeface="Gill Sans MT" panose="020B0502020104020203" pitchFamily="34" charset="0"/>
            </a:endParaRPr>
          </a:p>
          <a:p>
            <a:pPr marL="285750" indent="-285750" algn="just">
              <a:buFont typeface="Wingdings" panose="05000000000000000000" pitchFamily="2" charset="2"/>
              <a:buChar char="ü"/>
            </a:pPr>
            <a:endParaRPr lang="en-US" sz="2000" dirty="0" smtClean="0">
              <a:latin typeface="Gill Sans MT" panose="020B0502020104020203" pitchFamily="34" charset="0"/>
            </a:endParaRPr>
          </a:p>
          <a:p>
            <a:pPr marL="285750" indent="-285750" algn="just">
              <a:buFont typeface="Wingdings" panose="05000000000000000000" pitchFamily="2" charset="2"/>
              <a:buChar char="ü"/>
            </a:pPr>
            <a:endParaRPr lang="en-US" sz="2000" dirty="0">
              <a:latin typeface="Gill Sans MT" panose="020B0502020104020203" pitchFamily="34" charset="0"/>
            </a:endParaRPr>
          </a:p>
          <a:p>
            <a:pPr marL="285750" indent="-285750" algn="just">
              <a:buFont typeface="Wingdings" panose="05000000000000000000" pitchFamily="2" charset="2"/>
              <a:buChar char="ü"/>
            </a:pPr>
            <a:endParaRPr lang="en-US" sz="2000" dirty="0" smtClean="0">
              <a:latin typeface="Gill Sans MT" panose="020B0502020104020203" pitchFamily="34" charset="0"/>
            </a:endParaRPr>
          </a:p>
          <a:p>
            <a:pPr marL="285750" indent="-285750" algn="just">
              <a:buFont typeface="Wingdings" panose="05000000000000000000" pitchFamily="2" charset="2"/>
              <a:buChar char="ü"/>
            </a:pPr>
            <a:endParaRPr lang="en-US" sz="2000" dirty="0">
              <a:latin typeface="Gill Sans MT" panose="020B0502020104020203" pitchFamily="34" charset="0"/>
            </a:endParaRPr>
          </a:p>
          <a:p>
            <a:pPr marL="285750" indent="-285750" algn="just">
              <a:buFont typeface="Wingdings" panose="05000000000000000000" pitchFamily="2" charset="2"/>
              <a:buChar char="ü"/>
            </a:pPr>
            <a:endParaRPr lang="en-US" sz="2000" dirty="0" smtClean="0">
              <a:latin typeface="Gill Sans MT" panose="020B0502020104020203" pitchFamily="34" charset="0"/>
            </a:endParaRPr>
          </a:p>
          <a:p>
            <a:pPr marL="285750" indent="-285750" algn="just">
              <a:buFont typeface="Wingdings" panose="05000000000000000000" pitchFamily="2" charset="2"/>
              <a:buChar char="ü"/>
            </a:pPr>
            <a:endParaRPr lang="en-US" sz="2000" dirty="0" smtClean="0">
              <a:latin typeface="Gill Sans MT" panose="020B0502020104020203" pitchFamily="34" charset="0"/>
            </a:endParaRPr>
          </a:p>
          <a:p>
            <a:pPr marL="285750" indent="-285750" algn="just">
              <a:buFont typeface="Wingdings" panose="05000000000000000000" pitchFamily="2" charset="2"/>
              <a:buChar char="ü"/>
            </a:pPr>
            <a:endParaRPr lang="en-US" sz="2000" dirty="0" smtClean="0">
              <a:latin typeface="Gill Sans MT" panose="020B0502020104020203" pitchFamily="34" charset="0"/>
            </a:endParaRPr>
          </a:p>
          <a:p>
            <a:pPr marL="285750" indent="-285750" algn="just">
              <a:buFont typeface="Wingdings" panose="05000000000000000000" pitchFamily="2" charset="2"/>
              <a:buChar char="ü"/>
            </a:pPr>
            <a:r>
              <a:rPr lang="en-US" sz="2000" dirty="0" smtClean="0">
                <a:solidFill>
                  <a:srgbClr val="0B0080"/>
                </a:solidFill>
                <a:latin typeface="Gill Sans MT" panose="020B0502020104020203" pitchFamily="34" charset="0"/>
              </a:rPr>
              <a:t>Line-of-sight </a:t>
            </a:r>
            <a:r>
              <a:rPr lang="en-US" sz="2000" dirty="0">
                <a:solidFill>
                  <a:srgbClr val="0B0080"/>
                </a:solidFill>
                <a:latin typeface="Gill Sans MT" panose="020B0502020104020203" pitchFamily="34" charset="0"/>
              </a:rPr>
              <a:t>propagation</a:t>
            </a:r>
            <a:r>
              <a:rPr lang="en-US" sz="2000" dirty="0">
                <a:solidFill>
                  <a:srgbClr val="202122"/>
                </a:solidFill>
                <a:latin typeface="Gill Sans MT" panose="020B0502020104020203" pitchFamily="34" charset="0"/>
              </a:rPr>
              <a:t> means radio waves which travel in a straight line from the transmitting antenna to the receiving antenna. Line of sight transmission is used to medium range radio transmission such as </a:t>
            </a:r>
            <a:r>
              <a:rPr lang="en-US" sz="2000" dirty="0">
                <a:solidFill>
                  <a:srgbClr val="0B0080"/>
                </a:solidFill>
                <a:latin typeface="Gill Sans MT" panose="020B0502020104020203" pitchFamily="34" charset="0"/>
              </a:rPr>
              <a:t>cell phones</a:t>
            </a:r>
            <a:r>
              <a:rPr lang="en-US" sz="2000" dirty="0">
                <a:solidFill>
                  <a:srgbClr val="202122"/>
                </a:solidFill>
                <a:latin typeface="Gill Sans MT" panose="020B0502020104020203" pitchFamily="34" charset="0"/>
              </a:rPr>
              <a:t>, </a:t>
            </a:r>
            <a:r>
              <a:rPr lang="en-US" sz="2000" dirty="0">
                <a:solidFill>
                  <a:srgbClr val="0B0080"/>
                </a:solidFill>
                <a:latin typeface="Gill Sans MT" panose="020B0502020104020203" pitchFamily="34" charset="0"/>
              </a:rPr>
              <a:t>cordless phones</a:t>
            </a:r>
            <a:r>
              <a:rPr lang="en-US" sz="2000" dirty="0">
                <a:solidFill>
                  <a:srgbClr val="202122"/>
                </a:solidFill>
                <a:latin typeface="Gill Sans MT" panose="020B0502020104020203" pitchFamily="34" charset="0"/>
              </a:rPr>
              <a:t>, </a:t>
            </a:r>
            <a:r>
              <a:rPr lang="en-US" sz="2000" dirty="0">
                <a:solidFill>
                  <a:srgbClr val="0B0080"/>
                </a:solidFill>
                <a:latin typeface="Gill Sans MT" panose="020B0502020104020203" pitchFamily="34" charset="0"/>
              </a:rPr>
              <a:t>walkie-talkies</a:t>
            </a:r>
            <a:r>
              <a:rPr lang="en-US" sz="2000" dirty="0">
                <a:solidFill>
                  <a:srgbClr val="202122"/>
                </a:solidFill>
                <a:latin typeface="Gill Sans MT" panose="020B0502020104020203" pitchFamily="34" charset="0"/>
              </a:rPr>
              <a:t>, </a:t>
            </a:r>
            <a:r>
              <a:rPr lang="en-US" sz="2000" dirty="0">
                <a:solidFill>
                  <a:srgbClr val="0B0080"/>
                </a:solidFill>
                <a:latin typeface="Gill Sans MT" panose="020B0502020104020203" pitchFamily="34" charset="0"/>
              </a:rPr>
              <a:t>wireless networks</a:t>
            </a:r>
            <a:r>
              <a:rPr lang="en-US" sz="2000" dirty="0">
                <a:solidFill>
                  <a:srgbClr val="202122"/>
                </a:solidFill>
                <a:latin typeface="Gill Sans MT" panose="020B0502020104020203" pitchFamily="34" charset="0"/>
              </a:rPr>
              <a:t>, </a:t>
            </a:r>
            <a:r>
              <a:rPr lang="en-US" sz="2000" dirty="0">
                <a:solidFill>
                  <a:srgbClr val="0B0080"/>
                </a:solidFill>
                <a:latin typeface="Gill Sans MT" panose="020B0502020104020203" pitchFamily="34" charset="0"/>
              </a:rPr>
              <a:t>FM radio</a:t>
            </a:r>
            <a:r>
              <a:rPr lang="en-US" sz="2000" dirty="0">
                <a:solidFill>
                  <a:srgbClr val="202122"/>
                </a:solidFill>
                <a:latin typeface="Gill Sans MT" panose="020B0502020104020203" pitchFamily="34" charset="0"/>
              </a:rPr>
              <a:t> and </a:t>
            </a:r>
            <a:r>
              <a:rPr lang="en-US" sz="2000" dirty="0">
                <a:solidFill>
                  <a:srgbClr val="0B0080"/>
                </a:solidFill>
                <a:latin typeface="Gill Sans MT" panose="020B0502020104020203" pitchFamily="34" charset="0"/>
              </a:rPr>
              <a:t>television broadcasting</a:t>
            </a:r>
            <a:r>
              <a:rPr lang="en-US" sz="2000" dirty="0">
                <a:solidFill>
                  <a:srgbClr val="202122"/>
                </a:solidFill>
                <a:latin typeface="Gill Sans MT" panose="020B0502020104020203" pitchFamily="34" charset="0"/>
              </a:rPr>
              <a:t> and </a:t>
            </a:r>
            <a:r>
              <a:rPr lang="en-US" sz="2000" dirty="0">
                <a:solidFill>
                  <a:srgbClr val="0B0080"/>
                </a:solidFill>
                <a:latin typeface="Gill Sans MT" panose="020B0502020104020203" pitchFamily="34" charset="0"/>
              </a:rPr>
              <a:t>radar</a:t>
            </a:r>
            <a:r>
              <a:rPr lang="en-US" sz="2000" dirty="0">
                <a:solidFill>
                  <a:srgbClr val="202122"/>
                </a:solidFill>
                <a:latin typeface="Gill Sans MT" panose="020B0502020104020203" pitchFamily="34" charset="0"/>
              </a:rPr>
              <a:t>, and </a:t>
            </a:r>
            <a:r>
              <a:rPr lang="en-US" sz="2000" dirty="0">
                <a:solidFill>
                  <a:srgbClr val="0B0080"/>
                </a:solidFill>
                <a:latin typeface="Gill Sans MT" panose="020B0502020104020203" pitchFamily="34" charset="0"/>
              </a:rPr>
              <a:t>satellite communication</a:t>
            </a:r>
            <a:r>
              <a:rPr lang="en-US" sz="2000" dirty="0">
                <a:solidFill>
                  <a:srgbClr val="202122"/>
                </a:solidFill>
                <a:latin typeface="Gill Sans MT" panose="020B0502020104020203" pitchFamily="34" charset="0"/>
              </a:rPr>
              <a:t>, such as </a:t>
            </a:r>
            <a:r>
              <a:rPr lang="en-US" sz="2000" dirty="0">
                <a:solidFill>
                  <a:srgbClr val="0B0080"/>
                </a:solidFill>
                <a:latin typeface="Gill Sans MT" panose="020B0502020104020203" pitchFamily="34" charset="0"/>
              </a:rPr>
              <a:t>satellite television</a:t>
            </a:r>
            <a:r>
              <a:rPr lang="en-US" sz="2000" dirty="0">
                <a:solidFill>
                  <a:srgbClr val="202122"/>
                </a:solidFill>
                <a:latin typeface="Gill Sans MT" panose="020B0502020104020203" pitchFamily="34" charset="0"/>
              </a:rPr>
              <a:t>. </a:t>
            </a:r>
          </a:p>
          <a:p>
            <a:pPr marL="285750" indent="-285750" algn="just">
              <a:buFont typeface="Wingdings" panose="05000000000000000000" pitchFamily="2" charset="2"/>
              <a:buChar char="ü"/>
            </a:pPr>
            <a:endParaRPr sz="2000" dirty="0">
              <a:latin typeface="Gill Sans MT" panose="020B0502020104020203" pitchFamily="34" charset="0"/>
              <a:cs typeface="Comic Sans MS"/>
            </a:endParaRPr>
          </a:p>
        </p:txBody>
      </p:sp>
      <p:sp>
        <p:nvSpPr>
          <p:cNvPr id="10" name="object 10"/>
          <p:cNvSpPr/>
          <p:nvPr/>
        </p:nvSpPr>
        <p:spPr>
          <a:xfrm>
            <a:off x="1633729" y="6553619"/>
            <a:ext cx="8868156" cy="123443"/>
          </a:xfrm>
          <a:prstGeom prst="rect">
            <a:avLst/>
          </a:prstGeom>
          <a:blipFill>
            <a:blip r:embed="rId2" cstate="print"/>
            <a:stretch>
              <a:fillRect/>
            </a:stretch>
          </a:blipFill>
        </p:spPr>
        <p:txBody>
          <a:bodyPr wrap="square" lIns="0" tIns="0" rIns="0" bIns="0" rtlCol="0">
            <a:noAutofit/>
          </a:bodyPr>
          <a:lstStyle/>
          <a:p>
            <a:endParaRPr/>
          </a:p>
        </p:txBody>
      </p:sp>
      <p:sp>
        <p:nvSpPr>
          <p:cNvPr id="11" name="object 11"/>
          <p:cNvSpPr/>
          <p:nvPr/>
        </p:nvSpPr>
        <p:spPr>
          <a:xfrm>
            <a:off x="1677162" y="6612570"/>
            <a:ext cx="8763000" cy="0"/>
          </a:xfrm>
          <a:custGeom>
            <a:avLst/>
            <a:gdLst/>
            <a:ahLst/>
            <a:cxnLst/>
            <a:rect l="l" t="t" r="r" b="b"/>
            <a:pathLst>
              <a:path w="8763000">
                <a:moveTo>
                  <a:pt x="0" y="0"/>
                </a:moveTo>
                <a:lnTo>
                  <a:pt x="8763000" y="0"/>
                </a:lnTo>
              </a:path>
            </a:pathLst>
          </a:custGeom>
          <a:ln w="38100">
            <a:solidFill>
              <a:srgbClr val="CDE0E6"/>
            </a:solidFill>
          </a:ln>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3368009" y="2695977"/>
            <a:ext cx="5767387" cy="2105752"/>
          </a:xfrm>
          <a:prstGeom prst="rect">
            <a:avLst/>
          </a:prstGeom>
        </p:spPr>
      </p:pic>
    </p:spTree>
    <p:extLst>
      <p:ext uri="{BB962C8B-B14F-4D97-AF65-F5344CB8AC3E}">
        <p14:creationId xmlns:p14="http://schemas.microsoft.com/office/powerpoint/2010/main" val="36274624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6168</TotalTime>
  <Words>1736</Words>
  <Application>Microsoft Office PowerPoint</Application>
  <PresentationFormat>Widescreen</PresentationFormat>
  <Paragraphs>204</Paragraphs>
  <Slides>47</Slides>
  <Notes>11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9" baseType="lpstr">
      <vt:lpstr>SimSun</vt:lpstr>
      <vt:lpstr>SimSun</vt:lpstr>
      <vt:lpstr>Arial</vt:lpstr>
      <vt:lpstr>Calibri</vt:lpstr>
      <vt:lpstr>Calibri Light</vt:lpstr>
      <vt:lpstr>Comic Sans MS</vt:lpstr>
      <vt:lpstr>Gill Sans MT</vt:lpstr>
      <vt:lpstr>Symbol</vt:lpstr>
      <vt:lpstr>Times New Roman</vt:lpstr>
      <vt:lpstr>Wingdings</vt:lpstr>
      <vt:lpstr>Office Theme</vt:lpstr>
      <vt:lpstr>Equation</vt:lpstr>
      <vt:lpstr>PowerPoint Presentation</vt:lpstr>
      <vt:lpstr>Contents</vt:lpstr>
      <vt:lpstr>Outline</vt:lpstr>
      <vt:lpstr>PowerPoint Presentation</vt:lpstr>
      <vt:lpstr>Radio Propagation </vt:lpstr>
      <vt:lpstr>Radio Propagation</vt:lpstr>
      <vt:lpstr>Radio Propagation</vt:lpstr>
      <vt:lpstr>Radio Propagation</vt:lpstr>
      <vt:lpstr>Free-Space Attenuation</vt:lpstr>
      <vt:lpstr>Free-Space Attenuation</vt:lpstr>
      <vt:lpstr>Free-Space Attenuation</vt:lpstr>
      <vt:lpstr>Free-Space Attenuation</vt:lpstr>
      <vt:lpstr>PowerPoint Presentation</vt:lpstr>
      <vt:lpstr>PowerPoint Presentation</vt:lpstr>
      <vt:lpstr>PowerPoint Presentation</vt:lpstr>
      <vt:lpstr>Characteristics of Wireless Channel/ Parameters of mobile multipath channels</vt:lpstr>
      <vt:lpstr>DELAY SPREAD</vt:lpstr>
      <vt:lpstr>DELAY SPREAD</vt:lpstr>
      <vt:lpstr>PowerPoint Presentation</vt:lpstr>
      <vt:lpstr>How to characterize the delay spread?</vt:lpstr>
      <vt:lpstr>PowerPoint Presentation</vt:lpstr>
      <vt:lpstr>Example (Power delay profile)</vt:lpstr>
      <vt:lpstr>Coherence Bandwidth</vt:lpstr>
      <vt:lpstr>Coherence Bandwidth</vt:lpstr>
      <vt:lpstr>Coherence Bandwidth</vt:lpstr>
      <vt:lpstr>Coherence Time</vt:lpstr>
      <vt:lpstr>PowerPoint Presentation</vt:lpstr>
      <vt:lpstr>PowerPoint Presentation</vt:lpstr>
      <vt:lpstr>PowerPoint Presentation</vt:lpstr>
      <vt:lpstr>Small scale fading</vt:lpstr>
      <vt:lpstr>Frequency selective fading</vt:lpstr>
      <vt:lpstr>PowerPoint Presentation</vt:lpstr>
      <vt:lpstr>Flat fading</vt:lpstr>
      <vt:lpstr>Doppler shift</vt:lpstr>
      <vt:lpstr>PowerPoint Presentation</vt:lpstr>
      <vt:lpstr>Doppler shift</vt:lpstr>
      <vt:lpstr>Doppler shift</vt:lpstr>
      <vt:lpstr>Fast fading</vt:lpstr>
      <vt:lpstr>Slow fading</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asmmr</dc:creator>
  <cp:lastModifiedBy>Microsoft account</cp:lastModifiedBy>
  <cp:revision>775</cp:revision>
  <dcterms:created xsi:type="dcterms:W3CDTF">2020-09-24T09:03:44Z</dcterms:created>
  <dcterms:modified xsi:type="dcterms:W3CDTF">2023-08-23T15:03:53Z</dcterms:modified>
</cp:coreProperties>
</file>